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1" r:id="rId3"/>
    <p:sldId id="283" r:id="rId4"/>
    <p:sldId id="285" r:id="rId5"/>
    <p:sldId id="294" r:id="rId6"/>
    <p:sldId id="295" r:id="rId7"/>
    <p:sldId id="287" r:id="rId8"/>
    <p:sldId id="282" r:id="rId9"/>
    <p:sldId id="263" r:id="rId10"/>
    <p:sldId id="293" r:id="rId11"/>
    <p:sldId id="262" r:id="rId12"/>
    <p:sldId id="290" r:id="rId13"/>
    <p:sldId id="291" r:id="rId14"/>
    <p:sldId id="276" r:id="rId15"/>
    <p:sldId id="289" r:id="rId16"/>
    <p:sldId id="288" r:id="rId17"/>
    <p:sldId id="292" r:id="rId18"/>
    <p:sldId id="277" r:id="rId19"/>
    <p:sldId id="278" r:id="rId20"/>
    <p:sldId id="280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03DD922-A136-464B-9090-D27CF528E7C4}">
          <p14:sldIdLst>
            <p14:sldId id="269"/>
            <p14:sldId id="261"/>
            <p14:sldId id="283"/>
            <p14:sldId id="285"/>
            <p14:sldId id="294"/>
            <p14:sldId id="295"/>
            <p14:sldId id="287"/>
            <p14:sldId id="282"/>
            <p14:sldId id="263"/>
            <p14:sldId id="293"/>
            <p14:sldId id="262"/>
            <p14:sldId id="290"/>
            <p14:sldId id="291"/>
            <p14:sldId id="276"/>
            <p14:sldId id="289"/>
            <p14:sldId id="288"/>
            <p14:sldId id="292"/>
            <p14:sldId id="277"/>
            <p14:sldId id="278"/>
            <p14:sldId id="280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724" autoAdjust="0"/>
  </p:normalViewPr>
  <p:slideViewPr>
    <p:cSldViewPr snapToGrid="0">
      <p:cViewPr varScale="1">
        <p:scale>
          <a:sx n="81" d="100"/>
          <a:sy n="81" d="100"/>
        </p:scale>
        <p:origin x="74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1B830-B28E-4CA3-A119-9FC1F1EBC2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B4A7E3-7FCC-486E-8236-1B6B22CEEDE5}">
      <dgm:prSet phldrT="[Текст]"/>
      <dgm:spPr/>
      <dgm:t>
        <a:bodyPr/>
        <a:lstStyle/>
        <a:p>
          <a:pPr>
            <a:buNone/>
          </a:pPr>
          <a:r>
            <a:rPr lang="ru-RU" dirty="0"/>
            <a:t>Создать прототип перерасчёта рецептур смешения товарного продукта.</a:t>
          </a:r>
        </a:p>
      </dgm:t>
    </dgm:pt>
    <dgm:pt modelId="{93861967-50B7-4CFC-8530-25BCD3F4FE67}" type="parTrans" cxnId="{89ECCFD4-6003-4B23-A2F5-2A400E91611A}">
      <dgm:prSet/>
      <dgm:spPr/>
      <dgm:t>
        <a:bodyPr/>
        <a:lstStyle/>
        <a:p>
          <a:endParaRPr lang="ru-RU"/>
        </a:p>
      </dgm:t>
    </dgm:pt>
    <dgm:pt modelId="{0E2BD031-DFB5-45C1-9F11-E5E1DEE588AA}" type="sibTrans" cxnId="{89ECCFD4-6003-4B23-A2F5-2A400E91611A}">
      <dgm:prSet/>
      <dgm:spPr/>
      <dgm:t>
        <a:bodyPr/>
        <a:lstStyle/>
        <a:p>
          <a:endParaRPr lang="ru-RU"/>
        </a:p>
      </dgm:t>
    </dgm:pt>
    <dgm:pt modelId="{BD0C3993-731E-46ED-9F9C-DB52A5D414C0}">
      <dgm:prSet phldrT="[Текст]"/>
      <dgm:spPr/>
      <dgm:t>
        <a:bodyPr/>
        <a:lstStyle/>
        <a:p>
          <a:r>
            <a:rPr lang="ru-RU" dirty="0"/>
            <a:t>Формализовать математическую модель</a:t>
          </a:r>
        </a:p>
      </dgm:t>
    </dgm:pt>
    <dgm:pt modelId="{DBC589BA-40EE-4544-9902-65C12F3B96F3}" type="parTrans" cxnId="{F31BB1EA-D42C-4DF6-97AA-38523A8FAC15}">
      <dgm:prSet/>
      <dgm:spPr/>
      <dgm:t>
        <a:bodyPr/>
        <a:lstStyle/>
        <a:p>
          <a:endParaRPr lang="ru-RU"/>
        </a:p>
      </dgm:t>
    </dgm:pt>
    <dgm:pt modelId="{8EEDCC42-4D25-476F-8524-C9FB088C263E}" type="sibTrans" cxnId="{F31BB1EA-D42C-4DF6-97AA-38523A8FAC15}">
      <dgm:prSet/>
      <dgm:spPr/>
      <dgm:t>
        <a:bodyPr/>
        <a:lstStyle/>
        <a:p>
          <a:endParaRPr lang="ru-RU"/>
        </a:p>
      </dgm:t>
    </dgm:pt>
    <dgm:pt modelId="{C3C175E5-EC0D-443C-A4F4-84A81B164963}">
      <dgm:prSet phldrT="[Текст]"/>
      <dgm:spPr/>
      <dgm:t>
        <a:bodyPr/>
        <a:lstStyle/>
        <a:p>
          <a:pPr>
            <a:buNone/>
          </a:pPr>
          <a:r>
            <a:rPr lang="ru-RU" dirty="0"/>
            <a:t>Разработать решение по оптимизации смешения нескольких продуктов</a:t>
          </a:r>
        </a:p>
      </dgm:t>
    </dgm:pt>
    <dgm:pt modelId="{B72355B5-B46D-4386-96A0-9B6335137B9A}" type="parTrans" cxnId="{9BB675D3-382F-4B48-B73A-05AAAA2D7618}">
      <dgm:prSet/>
      <dgm:spPr/>
      <dgm:t>
        <a:bodyPr/>
        <a:lstStyle/>
        <a:p>
          <a:endParaRPr lang="ru-RU"/>
        </a:p>
      </dgm:t>
    </dgm:pt>
    <dgm:pt modelId="{FB9C9FD3-2384-46BC-99BB-61AEB85D24AC}" type="sibTrans" cxnId="{9BB675D3-382F-4B48-B73A-05AAAA2D7618}">
      <dgm:prSet/>
      <dgm:spPr/>
      <dgm:t>
        <a:bodyPr/>
        <a:lstStyle/>
        <a:p>
          <a:endParaRPr lang="ru-RU"/>
        </a:p>
      </dgm:t>
    </dgm:pt>
    <dgm:pt modelId="{8258B3A0-5F7E-49E6-8E45-0FE04E1142D2}">
      <dgm:prSet phldrT="[Текст]"/>
      <dgm:spPr/>
      <dgm:t>
        <a:bodyPr/>
        <a:lstStyle/>
        <a:p>
          <a:r>
            <a:rPr lang="ru-RU" dirty="0"/>
            <a:t>Дополнить математическую модель</a:t>
          </a:r>
        </a:p>
      </dgm:t>
    </dgm:pt>
    <dgm:pt modelId="{8387AD75-DD01-4130-9138-CA05AF13A56B}" type="parTrans" cxnId="{B3338373-CF90-4933-A0F2-9A20AAAF2688}">
      <dgm:prSet/>
      <dgm:spPr/>
      <dgm:t>
        <a:bodyPr/>
        <a:lstStyle/>
        <a:p>
          <a:endParaRPr lang="ru-RU"/>
        </a:p>
      </dgm:t>
    </dgm:pt>
    <dgm:pt modelId="{11DBE5DC-7097-47A7-9C14-D0FF3D8C73BF}" type="sibTrans" cxnId="{B3338373-CF90-4933-A0F2-9A20AAAF2688}">
      <dgm:prSet/>
      <dgm:spPr/>
      <dgm:t>
        <a:bodyPr/>
        <a:lstStyle/>
        <a:p>
          <a:endParaRPr lang="ru-RU"/>
        </a:p>
      </dgm:t>
    </dgm:pt>
    <dgm:pt modelId="{0D84C2DD-10BA-435B-A2F9-9C5F5234B861}">
      <dgm:prSet phldrT="[Текст]"/>
      <dgm:spPr/>
      <dgm:t>
        <a:bodyPr/>
        <a:lstStyle/>
        <a:p>
          <a:r>
            <a:rPr lang="ru-RU" dirty="0"/>
            <a:t>Определить формат исходных и выходных данных</a:t>
          </a:r>
        </a:p>
      </dgm:t>
    </dgm:pt>
    <dgm:pt modelId="{C6ABCE76-5D6E-462A-A8E2-CADA5B47BEC3}" type="parTrans" cxnId="{41AF7C9C-1760-4018-B510-D63ED06D4DAF}">
      <dgm:prSet/>
      <dgm:spPr/>
      <dgm:t>
        <a:bodyPr/>
        <a:lstStyle/>
        <a:p>
          <a:endParaRPr lang="ru-RU"/>
        </a:p>
      </dgm:t>
    </dgm:pt>
    <dgm:pt modelId="{F7034803-4F1A-4073-B494-EE15F72F20C2}" type="sibTrans" cxnId="{41AF7C9C-1760-4018-B510-D63ED06D4DAF}">
      <dgm:prSet/>
      <dgm:spPr/>
      <dgm:t>
        <a:bodyPr/>
        <a:lstStyle/>
        <a:p>
          <a:endParaRPr lang="ru-RU"/>
        </a:p>
      </dgm:t>
    </dgm:pt>
    <dgm:pt modelId="{66638FF6-74E1-45CD-B92A-B1857C4D9BD3}">
      <dgm:prSet phldrT="[Текст]"/>
      <dgm:spPr/>
      <dgm:t>
        <a:bodyPr/>
        <a:lstStyle/>
        <a:p>
          <a:r>
            <a:rPr lang="ru-RU" dirty="0"/>
            <a:t>Реализовать прототип на базе таблицы </a:t>
          </a:r>
          <a:r>
            <a:rPr lang="en-US" dirty="0"/>
            <a:t>Excel</a:t>
          </a:r>
          <a:endParaRPr lang="ru-RU" dirty="0"/>
        </a:p>
      </dgm:t>
    </dgm:pt>
    <dgm:pt modelId="{3AD39D20-0712-4797-939B-CB065975E5DF}" type="parTrans" cxnId="{EA59CBEB-F348-4BDB-A85E-02D09F44B8C0}">
      <dgm:prSet/>
      <dgm:spPr/>
      <dgm:t>
        <a:bodyPr/>
        <a:lstStyle/>
        <a:p>
          <a:endParaRPr lang="ru-RU"/>
        </a:p>
      </dgm:t>
    </dgm:pt>
    <dgm:pt modelId="{9C2406D4-1B96-46EC-BB32-EB23D137FD3D}" type="sibTrans" cxnId="{EA59CBEB-F348-4BDB-A85E-02D09F44B8C0}">
      <dgm:prSet/>
      <dgm:spPr/>
      <dgm:t>
        <a:bodyPr/>
        <a:lstStyle/>
        <a:p>
          <a:endParaRPr lang="ru-RU"/>
        </a:p>
      </dgm:t>
    </dgm:pt>
    <dgm:pt modelId="{C0DC02B9-84C6-4E1E-8BC3-52902327E22D}">
      <dgm:prSet phldrT="[Текст]"/>
      <dgm:spPr/>
      <dgm:t>
        <a:bodyPr/>
        <a:lstStyle/>
        <a:p>
          <a:r>
            <a:rPr lang="ru-RU" dirty="0"/>
            <a:t>Улучшить прототип для новой математической модели</a:t>
          </a:r>
        </a:p>
      </dgm:t>
    </dgm:pt>
    <dgm:pt modelId="{809A48BE-FD8F-4C2F-97F3-E909B5FBAD21}" type="parTrans" cxnId="{7E733F77-A1F3-4A57-BA69-FF9DFA18B693}">
      <dgm:prSet/>
      <dgm:spPr/>
      <dgm:t>
        <a:bodyPr/>
        <a:lstStyle/>
        <a:p>
          <a:endParaRPr lang="ru-RU"/>
        </a:p>
      </dgm:t>
    </dgm:pt>
    <dgm:pt modelId="{36943FD1-3F87-415B-89C6-9CB88B851A1F}" type="sibTrans" cxnId="{7E733F77-A1F3-4A57-BA69-FF9DFA18B693}">
      <dgm:prSet/>
      <dgm:spPr/>
      <dgm:t>
        <a:bodyPr/>
        <a:lstStyle/>
        <a:p>
          <a:endParaRPr lang="ru-RU"/>
        </a:p>
      </dgm:t>
    </dgm:pt>
    <dgm:pt modelId="{3EA7E71E-0F90-4B78-9B72-505261847C96}">
      <dgm:prSet phldrT="[Текст]"/>
      <dgm:spPr/>
      <dgm:t>
        <a:bodyPr/>
        <a:lstStyle/>
        <a:p>
          <a:r>
            <a:rPr lang="ru-RU" dirty="0"/>
            <a:t>Реализовать функционал, способный визуализировать технологическую схему товарного производства</a:t>
          </a:r>
        </a:p>
      </dgm:t>
    </dgm:pt>
    <dgm:pt modelId="{DDD58A93-FF30-480F-9C56-7D346D564072}" type="parTrans" cxnId="{FCE957C6-CF69-461B-BAFE-93D2352F6907}">
      <dgm:prSet/>
      <dgm:spPr/>
      <dgm:t>
        <a:bodyPr/>
        <a:lstStyle/>
        <a:p>
          <a:endParaRPr lang="ru-RU"/>
        </a:p>
      </dgm:t>
    </dgm:pt>
    <dgm:pt modelId="{BD5BD677-66D9-498F-88A1-2BF4E70BE406}" type="sibTrans" cxnId="{FCE957C6-CF69-461B-BAFE-93D2352F6907}">
      <dgm:prSet/>
      <dgm:spPr/>
      <dgm:t>
        <a:bodyPr/>
        <a:lstStyle/>
        <a:p>
          <a:endParaRPr lang="ru-RU"/>
        </a:p>
      </dgm:t>
    </dgm:pt>
    <dgm:pt modelId="{18E21766-4516-4732-A21D-84FE82646D4E}">
      <dgm:prSet phldrT="[Текст]"/>
      <dgm:spPr/>
      <dgm:t>
        <a:bodyPr/>
        <a:lstStyle/>
        <a:p>
          <a:r>
            <a:rPr lang="ru-RU" dirty="0"/>
            <a:t>Определить формат выходных данных</a:t>
          </a:r>
        </a:p>
      </dgm:t>
    </dgm:pt>
    <dgm:pt modelId="{B69A9455-03D6-472D-B788-38BAB595298E}" type="parTrans" cxnId="{9E9BF221-BBB7-4BE7-A0AF-B72B09212C74}">
      <dgm:prSet/>
      <dgm:spPr/>
      <dgm:t>
        <a:bodyPr/>
        <a:lstStyle/>
        <a:p>
          <a:endParaRPr lang="ru-RU"/>
        </a:p>
      </dgm:t>
    </dgm:pt>
    <dgm:pt modelId="{2E82E112-0A6D-4AFA-9EF9-1ABDC05A57CB}" type="sibTrans" cxnId="{9E9BF221-BBB7-4BE7-A0AF-B72B09212C74}">
      <dgm:prSet/>
      <dgm:spPr/>
      <dgm:t>
        <a:bodyPr/>
        <a:lstStyle/>
        <a:p>
          <a:endParaRPr lang="ru-RU"/>
        </a:p>
      </dgm:t>
    </dgm:pt>
    <dgm:pt modelId="{D8355F1A-0D03-4D8F-B2DC-40B5E9025D52}">
      <dgm:prSet phldrT="[Текст]"/>
      <dgm:spPr/>
      <dgm:t>
        <a:bodyPr/>
        <a:lstStyle/>
        <a:p>
          <a:r>
            <a:rPr lang="ru-RU" dirty="0"/>
            <a:t>Сконструировать инструмент, способный проверять корректность полученных данных</a:t>
          </a:r>
        </a:p>
      </dgm:t>
    </dgm:pt>
    <dgm:pt modelId="{CD38E445-DB34-4956-8A83-F19EC7BD00A5}" type="parTrans" cxnId="{6FD638DE-29F2-4110-B15F-E21F34143FD7}">
      <dgm:prSet/>
      <dgm:spPr/>
      <dgm:t>
        <a:bodyPr/>
        <a:lstStyle/>
        <a:p>
          <a:endParaRPr lang="ru-RU"/>
        </a:p>
      </dgm:t>
    </dgm:pt>
    <dgm:pt modelId="{47AAAF6D-6539-46CC-8CCF-3E7D9C8C0A2B}" type="sibTrans" cxnId="{6FD638DE-29F2-4110-B15F-E21F34143FD7}">
      <dgm:prSet/>
      <dgm:spPr/>
      <dgm:t>
        <a:bodyPr/>
        <a:lstStyle/>
        <a:p>
          <a:endParaRPr lang="ru-RU"/>
        </a:p>
      </dgm:t>
    </dgm:pt>
    <dgm:pt modelId="{8D44C22B-746D-4615-9906-078303718B48}">
      <dgm:prSet phldrT="[Текст]"/>
      <dgm:spPr/>
      <dgm:t>
        <a:bodyPr/>
        <a:lstStyle/>
        <a:p>
          <a:r>
            <a:rPr lang="ru-RU" dirty="0"/>
            <a:t>Визуализировать данные</a:t>
          </a:r>
        </a:p>
      </dgm:t>
    </dgm:pt>
    <dgm:pt modelId="{4936C65F-0E6F-43F6-B24A-C361F70459BF}" type="parTrans" cxnId="{91F8CE91-450F-4A25-B0AC-47AD28FC5855}">
      <dgm:prSet/>
      <dgm:spPr/>
      <dgm:t>
        <a:bodyPr/>
        <a:lstStyle/>
        <a:p>
          <a:endParaRPr lang="ru-RU"/>
        </a:p>
      </dgm:t>
    </dgm:pt>
    <dgm:pt modelId="{40480726-20F5-4AF4-B29C-BFEF257B4FF9}" type="sibTrans" cxnId="{91F8CE91-450F-4A25-B0AC-47AD28FC5855}">
      <dgm:prSet/>
      <dgm:spPr/>
      <dgm:t>
        <a:bodyPr/>
        <a:lstStyle/>
        <a:p>
          <a:endParaRPr lang="ru-RU"/>
        </a:p>
      </dgm:t>
    </dgm:pt>
    <dgm:pt modelId="{0BB5167B-3466-49B6-B19F-C6D0F34927C6}">
      <dgm:prSet phldrT="[Текст]"/>
      <dgm:spPr/>
      <dgm:t>
        <a:bodyPr/>
        <a:lstStyle/>
        <a:p>
          <a:pPr>
            <a:buNone/>
          </a:pPr>
          <a:r>
            <a:rPr lang="ru-RU" dirty="0"/>
            <a:t>Улучшить прототип до программы расчёта операционного плана</a:t>
          </a:r>
        </a:p>
      </dgm:t>
    </dgm:pt>
    <dgm:pt modelId="{5AEF73BD-0A94-4092-82C3-CA3366924C33}" type="parTrans" cxnId="{024ED278-EC8C-49C8-A9C6-668CE0BD1C25}">
      <dgm:prSet/>
      <dgm:spPr/>
      <dgm:t>
        <a:bodyPr/>
        <a:lstStyle/>
        <a:p>
          <a:endParaRPr lang="ru-RU"/>
        </a:p>
      </dgm:t>
    </dgm:pt>
    <dgm:pt modelId="{E33D0C89-9E58-47B4-9B33-AC7B011A8E43}" type="sibTrans" cxnId="{024ED278-EC8C-49C8-A9C6-668CE0BD1C25}">
      <dgm:prSet/>
      <dgm:spPr/>
      <dgm:t>
        <a:bodyPr/>
        <a:lstStyle/>
        <a:p>
          <a:endParaRPr lang="ru-RU"/>
        </a:p>
      </dgm:t>
    </dgm:pt>
    <dgm:pt modelId="{3B54753F-F822-46CA-8CD5-0FD2E83A2609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/>
            <a:t>Согласовать исходные данные</a:t>
          </a:r>
        </a:p>
      </dgm:t>
    </dgm:pt>
    <dgm:pt modelId="{3116222F-214D-4AD1-B2A8-138A3EB9B3E8}" type="parTrans" cxnId="{F7ED4414-FD0B-43A6-8584-208B10B6670A}">
      <dgm:prSet/>
      <dgm:spPr/>
      <dgm:t>
        <a:bodyPr/>
        <a:lstStyle/>
        <a:p>
          <a:endParaRPr lang="ru-RU"/>
        </a:p>
      </dgm:t>
    </dgm:pt>
    <dgm:pt modelId="{95B81496-CFC9-4128-B203-4F90538728CD}" type="sibTrans" cxnId="{F7ED4414-FD0B-43A6-8584-208B10B6670A}">
      <dgm:prSet/>
      <dgm:spPr/>
      <dgm:t>
        <a:bodyPr/>
        <a:lstStyle/>
        <a:p>
          <a:endParaRPr lang="ru-RU"/>
        </a:p>
      </dgm:t>
    </dgm:pt>
    <dgm:pt modelId="{08DE02EA-8CC8-4006-A0F2-A8C64AB8E755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/>
            <a:t>Прочитать и структурировать исходные данные</a:t>
          </a:r>
        </a:p>
      </dgm:t>
    </dgm:pt>
    <dgm:pt modelId="{CAB9536C-9D11-4D60-9925-B06D72DEC476}" type="parTrans" cxnId="{68F16421-43A8-40DC-AA66-6DC8DD6F2E71}">
      <dgm:prSet/>
      <dgm:spPr/>
      <dgm:t>
        <a:bodyPr/>
        <a:lstStyle/>
        <a:p>
          <a:endParaRPr lang="ru-RU"/>
        </a:p>
      </dgm:t>
    </dgm:pt>
    <dgm:pt modelId="{75E14A91-6B76-4E8A-9A60-2CC5E819C832}" type="sibTrans" cxnId="{68F16421-43A8-40DC-AA66-6DC8DD6F2E71}">
      <dgm:prSet/>
      <dgm:spPr/>
      <dgm:t>
        <a:bodyPr/>
        <a:lstStyle/>
        <a:p>
          <a:endParaRPr lang="ru-RU"/>
        </a:p>
      </dgm:t>
    </dgm:pt>
    <dgm:pt modelId="{79CFD609-2BF0-4906-9941-E88EAF46687A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/>
            <a:t>Проверить противоречивость данных</a:t>
          </a:r>
        </a:p>
      </dgm:t>
    </dgm:pt>
    <dgm:pt modelId="{D800E550-F524-4F02-954A-FF81140ADFC5}" type="parTrans" cxnId="{1DCCBA6A-FEC8-45B5-86FE-FB1E96ECABC2}">
      <dgm:prSet/>
      <dgm:spPr/>
      <dgm:t>
        <a:bodyPr/>
        <a:lstStyle/>
        <a:p>
          <a:endParaRPr lang="ru-RU"/>
        </a:p>
      </dgm:t>
    </dgm:pt>
    <dgm:pt modelId="{55FADD5E-C569-4F93-8955-2BE7D23E3DCF}" type="sibTrans" cxnId="{1DCCBA6A-FEC8-45B5-86FE-FB1E96ECABC2}">
      <dgm:prSet/>
      <dgm:spPr/>
      <dgm:t>
        <a:bodyPr/>
        <a:lstStyle/>
        <a:p>
          <a:endParaRPr lang="ru-RU"/>
        </a:p>
      </dgm:t>
    </dgm:pt>
    <dgm:pt modelId="{4AD8F84A-8573-4020-B15E-BD9C2186F5B8}">
      <dgm:prSet phldrT="[Текст]"/>
      <dgm:spPr/>
      <dgm:t>
        <a:bodyPr/>
        <a:lstStyle/>
        <a:p>
          <a:r>
            <a:rPr lang="ru-RU" dirty="0"/>
            <a:t>Повторить и улучшить прототип при помощи языка </a:t>
          </a:r>
          <a:r>
            <a:rPr lang="en-US" dirty="0"/>
            <a:t>Python</a:t>
          </a:r>
          <a:endParaRPr lang="ru-RU" dirty="0"/>
        </a:p>
      </dgm:t>
    </dgm:pt>
    <dgm:pt modelId="{A4FE3005-24D1-4201-8943-A716A8B9604F}" type="parTrans" cxnId="{B1B57D8E-6B4C-43D4-A0DC-31AAFF89A715}">
      <dgm:prSet/>
      <dgm:spPr/>
      <dgm:t>
        <a:bodyPr/>
        <a:lstStyle/>
        <a:p>
          <a:endParaRPr lang="ru-RU"/>
        </a:p>
      </dgm:t>
    </dgm:pt>
    <dgm:pt modelId="{3BDA5592-B4EB-4001-B9F0-23FF47CE8CF8}" type="sibTrans" cxnId="{B1B57D8E-6B4C-43D4-A0DC-31AAFF89A715}">
      <dgm:prSet/>
      <dgm:spPr/>
      <dgm:t>
        <a:bodyPr/>
        <a:lstStyle/>
        <a:p>
          <a:endParaRPr lang="ru-RU"/>
        </a:p>
      </dgm:t>
    </dgm:pt>
    <dgm:pt modelId="{B72CDE95-B477-49BA-99B5-FB5DC1A99FCC}" type="pres">
      <dgm:prSet presAssocID="{8551B830-B28E-4CA3-A119-9FC1F1EBC2F2}" presName="linear" presStyleCnt="0">
        <dgm:presLayoutVars>
          <dgm:animLvl val="lvl"/>
          <dgm:resizeHandles val="exact"/>
        </dgm:presLayoutVars>
      </dgm:prSet>
      <dgm:spPr/>
    </dgm:pt>
    <dgm:pt modelId="{9C3027FD-F324-4B76-AEBE-9CA1897FF64E}" type="pres">
      <dgm:prSet presAssocID="{A8B4A7E3-7FCC-486E-8236-1B6B22CEEDE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4EB6D41-E2A5-43BD-97F8-CD2BB0CAF2E2}" type="pres">
      <dgm:prSet presAssocID="{A8B4A7E3-7FCC-486E-8236-1B6B22CEEDE5}" presName="childText" presStyleLbl="revTx" presStyleIdx="0" presStyleCnt="4">
        <dgm:presLayoutVars>
          <dgm:bulletEnabled val="1"/>
        </dgm:presLayoutVars>
      </dgm:prSet>
      <dgm:spPr/>
    </dgm:pt>
    <dgm:pt modelId="{E1A1847C-7171-402B-A053-BD52DD33E611}" type="pres">
      <dgm:prSet presAssocID="{0BB5167B-3466-49B6-B19F-C6D0F34927C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D8888CF-5804-4101-9DF3-2300DCB03FC6}" type="pres">
      <dgm:prSet presAssocID="{0BB5167B-3466-49B6-B19F-C6D0F34927C6}" presName="childText" presStyleLbl="revTx" presStyleIdx="1" presStyleCnt="4">
        <dgm:presLayoutVars>
          <dgm:bulletEnabled val="1"/>
        </dgm:presLayoutVars>
      </dgm:prSet>
      <dgm:spPr/>
    </dgm:pt>
    <dgm:pt modelId="{A376DBBC-3BB7-499F-B7E1-A6C2A669F0D5}" type="pres">
      <dgm:prSet presAssocID="{C3C175E5-EC0D-443C-A4F4-84A81B16496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4259A77-17AB-4754-9EBC-9F9A82483A5C}" type="pres">
      <dgm:prSet presAssocID="{C3C175E5-EC0D-443C-A4F4-84A81B164963}" presName="childText" presStyleLbl="revTx" presStyleIdx="2" presStyleCnt="4">
        <dgm:presLayoutVars>
          <dgm:bulletEnabled val="1"/>
        </dgm:presLayoutVars>
      </dgm:prSet>
      <dgm:spPr/>
    </dgm:pt>
    <dgm:pt modelId="{03600023-BDC7-4E25-8B8D-838C69FA06BB}" type="pres">
      <dgm:prSet presAssocID="{3EA7E71E-0F90-4B78-9B72-505261847C9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C6424A7-83B4-4E93-A4BB-35F655F2FC92}" type="pres">
      <dgm:prSet presAssocID="{3EA7E71E-0F90-4B78-9B72-505261847C96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DA13905-7690-4D3D-A8F7-CC192509AFFF}" type="presOf" srcId="{66638FF6-74E1-45CD-B92A-B1857C4D9BD3}" destId="{E4EB6D41-E2A5-43BD-97F8-CD2BB0CAF2E2}" srcOrd="0" destOrd="2" presId="urn:microsoft.com/office/officeart/2005/8/layout/vList2"/>
    <dgm:cxn modelId="{8B3C230B-E5B8-4DC3-BFC8-EB7DF3D482EC}" type="presOf" srcId="{C3C175E5-EC0D-443C-A4F4-84A81B164963}" destId="{A376DBBC-3BB7-499F-B7E1-A6C2A669F0D5}" srcOrd="0" destOrd="0" presId="urn:microsoft.com/office/officeart/2005/8/layout/vList2"/>
    <dgm:cxn modelId="{F7ED4414-FD0B-43A6-8584-208B10B6670A}" srcId="{0BB5167B-3466-49B6-B19F-C6D0F34927C6}" destId="{3B54753F-F822-46CA-8CD5-0FD2E83A2609}" srcOrd="0" destOrd="0" parTransId="{3116222F-214D-4AD1-B2A8-138A3EB9B3E8}" sibTransId="{95B81496-CFC9-4128-B203-4F90538728CD}"/>
    <dgm:cxn modelId="{2A38671B-4846-4747-B13E-E39D6DE5E287}" type="presOf" srcId="{A8B4A7E3-7FCC-486E-8236-1B6B22CEEDE5}" destId="{9C3027FD-F324-4B76-AEBE-9CA1897FF64E}" srcOrd="0" destOrd="0" presId="urn:microsoft.com/office/officeart/2005/8/layout/vList2"/>
    <dgm:cxn modelId="{68F16421-43A8-40DC-AA66-6DC8DD6F2E71}" srcId="{0BB5167B-3466-49B6-B19F-C6D0F34927C6}" destId="{08DE02EA-8CC8-4006-A0F2-A8C64AB8E755}" srcOrd="1" destOrd="0" parTransId="{CAB9536C-9D11-4D60-9925-B06D72DEC476}" sibTransId="{75E14A91-6B76-4E8A-9A60-2CC5E819C832}"/>
    <dgm:cxn modelId="{9E9BF221-BBB7-4BE7-A0AF-B72B09212C74}" srcId="{3EA7E71E-0F90-4B78-9B72-505261847C96}" destId="{18E21766-4516-4732-A21D-84FE82646D4E}" srcOrd="0" destOrd="0" parTransId="{B69A9455-03D6-472D-B788-38BAB595298E}" sibTransId="{2E82E112-0A6D-4AFA-9EF9-1ABDC05A57CB}"/>
    <dgm:cxn modelId="{9A65F35E-CA78-497A-ADC6-FF31A3559DE8}" type="presOf" srcId="{4AD8F84A-8573-4020-B15E-BD9C2186F5B8}" destId="{5D8888CF-5804-4101-9DF3-2300DCB03FC6}" srcOrd="0" destOrd="3" presId="urn:microsoft.com/office/officeart/2005/8/layout/vList2"/>
    <dgm:cxn modelId="{E7D98261-F90D-4057-91B0-B8E8889704B1}" type="presOf" srcId="{3EA7E71E-0F90-4B78-9B72-505261847C96}" destId="{03600023-BDC7-4E25-8B8D-838C69FA06BB}" srcOrd="0" destOrd="0" presId="urn:microsoft.com/office/officeart/2005/8/layout/vList2"/>
    <dgm:cxn modelId="{79685046-C30C-4DEB-91A2-D307E193FD62}" type="presOf" srcId="{8551B830-B28E-4CA3-A119-9FC1F1EBC2F2}" destId="{B72CDE95-B477-49BA-99B5-FB5DC1A99FCC}" srcOrd="0" destOrd="0" presId="urn:microsoft.com/office/officeart/2005/8/layout/vList2"/>
    <dgm:cxn modelId="{FF1B8E67-BF54-4285-9EF1-A25B7968006F}" type="presOf" srcId="{08DE02EA-8CC8-4006-A0F2-A8C64AB8E755}" destId="{5D8888CF-5804-4101-9DF3-2300DCB03FC6}" srcOrd="0" destOrd="1" presId="urn:microsoft.com/office/officeart/2005/8/layout/vList2"/>
    <dgm:cxn modelId="{1DCCBA6A-FEC8-45B5-86FE-FB1E96ECABC2}" srcId="{0BB5167B-3466-49B6-B19F-C6D0F34927C6}" destId="{79CFD609-2BF0-4906-9941-E88EAF46687A}" srcOrd="2" destOrd="0" parTransId="{D800E550-F524-4F02-954A-FF81140ADFC5}" sibTransId="{55FADD5E-C569-4F93-8955-2BE7D23E3DCF}"/>
    <dgm:cxn modelId="{B3338373-CF90-4933-A0F2-9A20AAAF2688}" srcId="{C3C175E5-EC0D-443C-A4F4-84A81B164963}" destId="{8258B3A0-5F7E-49E6-8E45-0FE04E1142D2}" srcOrd="0" destOrd="0" parTransId="{8387AD75-DD01-4130-9138-CA05AF13A56B}" sibTransId="{11DBE5DC-7097-47A7-9C14-D0FF3D8C73BF}"/>
    <dgm:cxn modelId="{A319AC73-DCD4-4E4A-A49B-291F00B7A68A}" type="presOf" srcId="{0BB5167B-3466-49B6-B19F-C6D0F34927C6}" destId="{E1A1847C-7171-402B-A053-BD52DD33E611}" srcOrd="0" destOrd="0" presId="urn:microsoft.com/office/officeart/2005/8/layout/vList2"/>
    <dgm:cxn modelId="{7E733F77-A1F3-4A57-BA69-FF9DFA18B693}" srcId="{C3C175E5-EC0D-443C-A4F4-84A81B164963}" destId="{C0DC02B9-84C6-4E1E-8BC3-52902327E22D}" srcOrd="1" destOrd="0" parTransId="{809A48BE-FD8F-4C2F-97F3-E909B5FBAD21}" sibTransId="{36943FD1-3F87-415B-89C6-9CB88B851A1F}"/>
    <dgm:cxn modelId="{6C754977-AEEE-4A56-8AD6-B6C448ED3483}" type="presOf" srcId="{8D44C22B-746D-4615-9906-078303718B48}" destId="{7C6424A7-83B4-4E93-A4BB-35F655F2FC92}" srcOrd="0" destOrd="2" presId="urn:microsoft.com/office/officeart/2005/8/layout/vList2"/>
    <dgm:cxn modelId="{024ED278-EC8C-49C8-A9C6-668CE0BD1C25}" srcId="{8551B830-B28E-4CA3-A119-9FC1F1EBC2F2}" destId="{0BB5167B-3466-49B6-B19F-C6D0F34927C6}" srcOrd="1" destOrd="0" parTransId="{5AEF73BD-0A94-4092-82C3-CA3366924C33}" sibTransId="{E33D0C89-9E58-47B4-9B33-AC7B011A8E43}"/>
    <dgm:cxn modelId="{967CF27B-1D9B-4CF7-AC39-C8F18577BFEE}" type="presOf" srcId="{D8355F1A-0D03-4D8F-B2DC-40B5E9025D52}" destId="{7C6424A7-83B4-4E93-A4BB-35F655F2FC92}" srcOrd="0" destOrd="1" presId="urn:microsoft.com/office/officeart/2005/8/layout/vList2"/>
    <dgm:cxn modelId="{1D22A088-67FB-44F2-9664-378590CDE3AF}" type="presOf" srcId="{3B54753F-F822-46CA-8CD5-0FD2E83A2609}" destId="{5D8888CF-5804-4101-9DF3-2300DCB03FC6}" srcOrd="0" destOrd="0" presId="urn:microsoft.com/office/officeart/2005/8/layout/vList2"/>
    <dgm:cxn modelId="{B1B57D8E-6B4C-43D4-A0DC-31AAFF89A715}" srcId="{0BB5167B-3466-49B6-B19F-C6D0F34927C6}" destId="{4AD8F84A-8573-4020-B15E-BD9C2186F5B8}" srcOrd="3" destOrd="0" parTransId="{A4FE3005-24D1-4201-8943-A716A8B9604F}" sibTransId="{3BDA5592-B4EB-4001-B9F0-23FF47CE8CF8}"/>
    <dgm:cxn modelId="{91F8CE91-450F-4A25-B0AC-47AD28FC5855}" srcId="{3EA7E71E-0F90-4B78-9B72-505261847C96}" destId="{8D44C22B-746D-4615-9906-078303718B48}" srcOrd="2" destOrd="0" parTransId="{4936C65F-0E6F-43F6-B24A-C361F70459BF}" sibTransId="{40480726-20F5-4AF4-B29C-BFEF257B4FF9}"/>
    <dgm:cxn modelId="{41AF7C9C-1760-4018-B510-D63ED06D4DAF}" srcId="{A8B4A7E3-7FCC-486E-8236-1B6B22CEEDE5}" destId="{0D84C2DD-10BA-435B-A2F9-9C5F5234B861}" srcOrd="1" destOrd="0" parTransId="{C6ABCE76-5D6E-462A-A8E2-CADA5B47BEC3}" sibTransId="{F7034803-4F1A-4073-B494-EE15F72F20C2}"/>
    <dgm:cxn modelId="{DEF02EA0-7AB8-4D88-8CDB-76957386E0C8}" type="presOf" srcId="{0D84C2DD-10BA-435B-A2F9-9C5F5234B861}" destId="{E4EB6D41-E2A5-43BD-97F8-CD2BB0CAF2E2}" srcOrd="0" destOrd="1" presId="urn:microsoft.com/office/officeart/2005/8/layout/vList2"/>
    <dgm:cxn modelId="{FCE957C6-CF69-461B-BAFE-93D2352F6907}" srcId="{8551B830-B28E-4CA3-A119-9FC1F1EBC2F2}" destId="{3EA7E71E-0F90-4B78-9B72-505261847C96}" srcOrd="3" destOrd="0" parTransId="{DDD58A93-FF30-480F-9C56-7D346D564072}" sibTransId="{BD5BD677-66D9-498F-88A1-2BF4E70BE406}"/>
    <dgm:cxn modelId="{CA5E4EC8-E3F3-4695-BA01-C09205F4700B}" type="presOf" srcId="{18E21766-4516-4732-A21D-84FE82646D4E}" destId="{7C6424A7-83B4-4E93-A4BB-35F655F2FC92}" srcOrd="0" destOrd="0" presId="urn:microsoft.com/office/officeart/2005/8/layout/vList2"/>
    <dgm:cxn modelId="{9BB675D3-382F-4B48-B73A-05AAAA2D7618}" srcId="{8551B830-B28E-4CA3-A119-9FC1F1EBC2F2}" destId="{C3C175E5-EC0D-443C-A4F4-84A81B164963}" srcOrd="2" destOrd="0" parTransId="{B72355B5-B46D-4386-96A0-9B6335137B9A}" sibTransId="{FB9C9FD3-2384-46BC-99BB-61AEB85D24AC}"/>
    <dgm:cxn modelId="{89ECCFD4-6003-4B23-A2F5-2A400E91611A}" srcId="{8551B830-B28E-4CA3-A119-9FC1F1EBC2F2}" destId="{A8B4A7E3-7FCC-486E-8236-1B6B22CEEDE5}" srcOrd="0" destOrd="0" parTransId="{93861967-50B7-4CFC-8530-25BCD3F4FE67}" sibTransId="{0E2BD031-DFB5-45C1-9F11-E5E1DEE588AA}"/>
    <dgm:cxn modelId="{E02080D8-BEDE-4CD9-8FB5-353AEF6851B8}" type="presOf" srcId="{BD0C3993-731E-46ED-9F9C-DB52A5D414C0}" destId="{E4EB6D41-E2A5-43BD-97F8-CD2BB0CAF2E2}" srcOrd="0" destOrd="0" presId="urn:microsoft.com/office/officeart/2005/8/layout/vList2"/>
    <dgm:cxn modelId="{B4CDCED8-A44E-4029-BDF3-112138C2ECDE}" type="presOf" srcId="{8258B3A0-5F7E-49E6-8E45-0FE04E1142D2}" destId="{84259A77-17AB-4754-9EBC-9F9A82483A5C}" srcOrd="0" destOrd="0" presId="urn:microsoft.com/office/officeart/2005/8/layout/vList2"/>
    <dgm:cxn modelId="{6FD638DE-29F2-4110-B15F-E21F34143FD7}" srcId="{3EA7E71E-0F90-4B78-9B72-505261847C96}" destId="{D8355F1A-0D03-4D8F-B2DC-40B5E9025D52}" srcOrd="1" destOrd="0" parTransId="{CD38E445-DB34-4956-8A83-F19EC7BD00A5}" sibTransId="{47AAAF6D-6539-46CC-8CCF-3E7D9C8C0A2B}"/>
    <dgm:cxn modelId="{F31BB1EA-D42C-4DF6-97AA-38523A8FAC15}" srcId="{A8B4A7E3-7FCC-486E-8236-1B6B22CEEDE5}" destId="{BD0C3993-731E-46ED-9F9C-DB52A5D414C0}" srcOrd="0" destOrd="0" parTransId="{DBC589BA-40EE-4544-9902-65C12F3B96F3}" sibTransId="{8EEDCC42-4D25-476F-8524-C9FB088C263E}"/>
    <dgm:cxn modelId="{EA59CBEB-F348-4BDB-A85E-02D09F44B8C0}" srcId="{A8B4A7E3-7FCC-486E-8236-1B6B22CEEDE5}" destId="{66638FF6-74E1-45CD-B92A-B1857C4D9BD3}" srcOrd="2" destOrd="0" parTransId="{3AD39D20-0712-4797-939B-CB065975E5DF}" sibTransId="{9C2406D4-1B96-46EC-BB32-EB23D137FD3D}"/>
    <dgm:cxn modelId="{F1E202FB-F324-4697-8601-B95F7A1CE209}" type="presOf" srcId="{C0DC02B9-84C6-4E1E-8BC3-52902327E22D}" destId="{84259A77-17AB-4754-9EBC-9F9A82483A5C}" srcOrd="0" destOrd="1" presId="urn:microsoft.com/office/officeart/2005/8/layout/vList2"/>
    <dgm:cxn modelId="{7C3EE3FF-8CDE-4D37-A750-22B8590DC8BA}" type="presOf" srcId="{79CFD609-2BF0-4906-9941-E88EAF46687A}" destId="{5D8888CF-5804-4101-9DF3-2300DCB03FC6}" srcOrd="0" destOrd="2" presId="urn:microsoft.com/office/officeart/2005/8/layout/vList2"/>
    <dgm:cxn modelId="{F4653880-44AB-4ED4-9479-00D5985890EB}" type="presParOf" srcId="{B72CDE95-B477-49BA-99B5-FB5DC1A99FCC}" destId="{9C3027FD-F324-4B76-AEBE-9CA1897FF64E}" srcOrd="0" destOrd="0" presId="urn:microsoft.com/office/officeart/2005/8/layout/vList2"/>
    <dgm:cxn modelId="{4FA72AAB-B6C9-424F-865A-FF1DC3622183}" type="presParOf" srcId="{B72CDE95-B477-49BA-99B5-FB5DC1A99FCC}" destId="{E4EB6D41-E2A5-43BD-97F8-CD2BB0CAF2E2}" srcOrd="1" destOrd="0" presId="urn:microsoft.com/office/officeart/2005/8/layout/vList2"/>
    <dgm:cxn modelId="{C54A8C66-02FB-4BB8-B48D-65A0522C514C}" type="presParOf" srcId="{B72CDE95-B477-49BA-99B5-FB5DC1A99FCC}" destId="{E1A1847C-7171-402B-A053-BD52DD33E611}" srcOrd="2" destOrd="0" presId="urn:microsoft.com/office/officeart/2005/8/layout/vList2"/>
    <dgm:cxn modelId="{BFE45727-4BF7-41B2-98E2-D8013E7159FF}" type="presParOf" srcId="{B72CDE95-B477-49BA-99B5-FB5DC1A99FCC}" destId="{5D8888CF-5804-4101-9DF3-2300DCB03FC6}" srcOrd="3" destOrd="0" presId="urn:microsoft.com/office/officeart/2005/8/layout/vList2"/>
    <dgm:cxn modelId="{9F9AB3A1-34EB-4229-BCE2-D0A6BE775D7F}" type="presParOf" srcId="{B72CDE95-B477-49BA-99B5-FB5DC1A99FCC}" destId="{A376DBBC-3BB7-499F-B7E1-A6C2A669F0D5}" srcOrd="4" destOrd="0" presId="urn:microsoft.com/office/officeart/2005/8/layout/vList2"/>
    <dgm:cxn modelId="{1487C964-63DE-4E72-9C8B-80F26225DA3E}" type="presParOf" srcId="{B72CDE95-B477-49BA-99B5-FB5DC1A99FCC}" destId="{84259A77-17AB-4754-9EBC-9F9A82483A5C}" srcOrd="5" destOrd="0" presId="urn:microsoft.com/office/officeart/2005/8/layout/vList2"/>
    <dgm:cxn modelId="{C7D84CF4-AC39-4AAD-9D2B-AE82D33FE644}" type="presParOf" srcId="{B72CDE95-B477-49BA-99B5-FB5DC1A99FCC}" destId="{03600023-BDC7-4E25-8B8D-838C69FA06BB}" srcOrd="6" destOrd="0" presId="urn:microsoft.com/office/officeart/2005/8/layout/vList2"/>
    <dgm:cxn modelId="{051841FA-B2F6-492C-9DFD-194D3BF080A5}" type="presParOf" srcId="{B72CDE95-B477-49BA-99B5-FB5DC1A99FCC}" destId="{7C6424A7-83B4-4E93-A4BB-35F655F2FC9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675203-27F4-4658-A99F-CE349249ECA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A90C52-AA90-45DC-B042-A12DBEA2FA9C}">
      <dgm:prSet/>
      <dgm:spPr/>
      <dgm:t>
        <a:bodyPr/>
        <a:lstStyle/>
        <a:p>
          <a:r>
            <a:rPr lang="ru-RU" dirty="0"/>
            <a:t>Множество вершин</a:t>
          </a:r>
        </a:p>
      </dgm:t>
    </dgm:pt>
    <dgm:pt modelId="{C17EB60C-9042-44AB-81B8-C631BAE71CC2}" type="parTrans" cxnId="{D6972F05-9E39-4FCE-BB97-CC6573B045E6}">
      <dgm:prSet/>
      <dgm:spPr/>
      <dgm:t>
        <a:bodyPr/>
        <a:lstStyle/>
        <a:p>
          <a:endParaRPr lang="ru-RU"/>
        </a:p>
      </dgm:t>
    </dgm:pt>
    <dgm:pt modelId="{75C8E7AB-51D8-4ACE-BE02-D67B4892FC99}" type="sibTrans" cxnId="{D6972F05-9E39-4FCE-BB97-CC6573B045E6}">
      <dgm:prSet/>
      <dgm:spPr/>
      <dgm:t>
        <a:bodyPr/>
        <a:lstStyle/>
        <a:p>
          <a:endParaRPr lang="ru-RU"/>
        </a:p>
      </dgm:t>
    </dgm:pt>
    <dgm:pt modelId="{89973AF9-8A30-4CBF-BFDF-FEA7CB29FDAE}">
      <dgm:prSet/>
      <dgm:spPr/>
      <dgm:t>
        <a:bodyPr/>
        <a:lstStyle/>
        <a:p>
          <a:r>
            <a:rPr lang="ru-RU" dirty="0"/>
            <a:t>Множество рёбер</a:t>
          </a:r>
        </a:p>
      </dgm:t>
    </dgm:pt>
    <dgm:pt modelId="{7988175F-D1A5-4B65-B634-11ED4504A74D}" type="parTrans" cxnId="{A9676198-9665-4F8A-86A5-725841314BBF}">
      <dgm:prSet/>
      <dgm:spPr/>
      <dgm:t>
        <a:bodyPr/>
        <a:lstStyle/>
        <a:p>
          <a:endParaRPr lang="ru-RU"/>
        </a:p>
      </dgm:t>
    </dgm:pt>
    <dgm:pt modelId="{454071C2-804D-4F0E-A77C-4E7453E4E7D7}" type="sibTrans" cxnId="{A9676198-9665-4F8A-86A5-725841314BBF}">
      <dgm:prSet/>
      <dgm:spPr/>
      <dgm:t>
        <a:bodyPr/>
        <a:lstStyle/>
        <a:p>
          <a:endParaRPr lang="ru-RU"/>
        </a:p>
      </dgm:t>
    </dgm:pt>
    <dgm:pt modelId="{4E323BC4-0384-4979-BB79-41E0CA5BA484}" type="pres">
      <dgm:prSet presAssocID="{2B675203-27F4-4658-A99F-CE349249ECA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D56AB4-EF13-4531-ADF1-AAC35AA8CA1B}" type="pres">
      <dgm:prSet presAssocID="{D9A90C52-AA90-45DC-B042-A12DBEA2FA9C}" presName="vertOne" presStyleCnt="0"/>
      <dgm:spPr/>
    </dgm:pt>
    <dgm:pt modelId="{FF8CAE2C-BC41-4268-B996-332274EC0693}" type="pres">
      <dgm:prSet presAssocID="{D9A90C52-AA90-45DC-B042-A12DBEA2FA9C}" presName="txOne" presStyleLbl="node0" presStyleIdx="0" presStyleCnt="1">
        <dgm:presLayoutVars>
          <dgm:chPref val="3"/>
        </dgm:presLayoutVars>
      </dgm:prSet>
      <dgm:spPr/>
    </dgm:pt>
    <dgm:pt modelId="{3D7D35D4-48B1-4DE4-9091-9E7B1CE7EAB6}" type="pres">
      <dgm:prSet presAssocID="{D9A90C52-AA90-45DC-B042-A12DBEA2FA9C}" presName="parTransOne" presStyleCnt="0"/>
      <dgm:spPr/>
    </dgm:pt>
    <dgm:pt modelId="{69873165-E548-47D1-BFEA-10DA636798EB}" type="pres">
      <dgm:prSet presAssocID="{D9A90C52-AA90-45DC-B042-A12DBEA2FA9C}" presName="horzOne" presStyleCnt="0"/>
      <dgm:spPr/>
    </dgm:pt>
    <dgm:pt modelId="{77AEEAE5-6007-4F45-90CE-AF5A07A453AB}" type="pres">
      <dgm:prSet presAssocID="{89973AF9-8A30-4CBF-BFDF-FEA7CB29FDAE}" presName="vertTwo" presStyleCnt="0"/>
      <dgm:spPr/>
    </dgm:pt>
    <dgm:pt modelId="{A51CF474-5F6B-4FA6-8575-E85CC80D4305}" type="pres">
      <dgm:prSet presAssocID="{89973AF9-8A30-4CBF-BFDF-FEA7CB29FDAE}" presName="txTwo" presStyleLbl="node2" presStyleIdx="0" presStyleCnt="1">
        <dgm:presLayoutVars>
          <dgm:chPref val="3"/>
        </dgm:presLayoutVars>
      </dgm:prSet>
      <dgm:spPr/>
    </dgm:pt>
    <dgm:pt modelId="{B83538B9-C0D5-4ECC-8BED-9981C98323F3}" type="pres">
      <dgm:prSet presAssocID="{89973AF9-8A30-4CBF-BFDF-FEA7CB29FDAE}" presName="horzTwo" presStyleCnt="0"/>
      <dgm:spPr/>
    </dgm:pt>
  </dgm:ptLst>
  <dgm:cxnLst>
    <dgm:cxn modelId="{D6972F05-9E39-4FCE-BB97-CC6573B045E6}" srcId="{2B675203-27F4-4658-A99F-CE349249ECA0}" destId="{D9A90C52-AA90-45DC-B042-A12DBEA2FA9C}" srcOrd="0" destOrd="0" parTransId="{C17EB60C-9042-44AB-81B8-C631BAE71CC2}" sibTransId="{75C8E7AB-51D8-4ACE-BE02-D67B4892FC99}"/>
    <dgm:cxn modelId="{A10CD87A-651D-4C34-A84A-FA6BF89A1DBD}" type="presOf" srcId="{2B675203-27F4-4658-A99F-CE349249ECA0}" destId="{4E323BC4-0384-4979-BB79-41E0CA5BA484}" srcOrd="0" destOrd="0" presId="urn:microsoft.com/office/officeart/2005/8/layout/hierarchy4"/>
    <dgm:cxn modelId="{A9676198-9665-4F8A-86A5-725841314BBF}" srcId="{D9A90C52-AA90-45DC-B042-A12DBEA2FA9C}" destId="{89973AF9-8A30-4CBF-BFDF-FEA7CB29FDAE}" srcOrd="0" destOrd="0" parTransId="{7988175F-D1A5-4B65-B634-11ED4504A74D}" sibTransId="{454071C2-804D-4F0E-A77C-4E7453E4E7D7}"/>
    <dgm:cxn modelId="{9B44DFA0-6BC1-4FB0-A581-5589DC254EED}" type="presOf" srcId="{89973AF9-8A30-4CBF-BFDF-FEA7CB29FDAE}" destId="{A51CF474-5F6B-4FA6-8575-E85CC80D4305}" srcOrd="0" destOrd="0" presId="urn:microsoft.com/office/officeart/2005/8/layout/hierarchy4"/>
    <dgm:cxn modelId="{B52905D9-7F0F-417F-AECF-7D9D7A786DBF}" type="presOf" srcId="{D9A90C52-AA90-45DC-B042-A12DBEA2FA9C}" destId="{FF8CAE2C-BC41-4268-B996-332274EC0693}" srcOrd="0" destOrd="0" presId="urn:microsoft.com/office/officeart/2005/8/layout/hierarchy4"/>
    <dgm:cxn modelId="{34028CBB-4117-48D7-B4CA-62ECFCEDBCCB}" type="presParOf" srcId="{4E323BC4-0384-4979-BB79-41E0CA5BA484}" destId="{D8D56AB4-EF13-4531-ADF1-AAC35AA8CA1B}" srcOrd="0" destOrd="0" presId="urn:microsoft.com/office/officeart/2005/8/layout/hierarchy4"/>
    <dgm:cxn modelId="{F8AA3FA7-25A3-4DE4-A5E9-3961462CF6FF}" type="presParOf" srcId="{D8D56AB4-EF13-4531-ADF1-AAC35AA8CA1B}" destId="{FF8CAE2C-BC41-4268-B996-332274EC0693}" srcOrd="0" destOrd="0" presId="urn:microsoft.com/office/officeart/2005/8/layout/hierarchy4"/>
    <dgm:cxn modelId="{BB8C5AE0-64E1-42A3-B9C3-F15EE43267C3}" type="presParOf" srcId="{D8D56AB4-EF13-4531-ADF1-AAC35AA8CA1B}" destId="{3D7D35D4-48B1-4DE4-9091-9E7B1CE7EAB6}" srcOrd="1" destOrd="0" presId="urn:microsoft.com/office/officeart/2005/8/layout/hierarchy4"/>
    <dgm:cxn modelId="{B97EFD1E-4BDE-43EE-88AC-7A0B8F60AB13}" type="presParOf" srcId="{D8D56AB4-EF13-4531-ADF1-AAC35AA8CA1B}" destId="{69873165-E548-47D1-BFEA-10DA636798EB}" srcOrd="2" destOrd="0" presId="urn:microsoft.com/office/officeart/2005/8/layout/hierarchy4"/>
    <dgm:cxn modelId="{B6B8653F-E3F1-49BD-A106-9DFDC4819756}" type="presParOf" srcId="{69873165-E548-47D1-BFEA-10DA636798EB}" destId="{77AEEAE5-6007-4F45-90CE-AF5A07A453AB}" srcOrd="0" destOrd="0" presId="urn:microsoft.com/office/officeart/2005/8/layout/hierarchy4"/>
    <dgm:cxn modelId="{20B1AA50-D9DC-411D-A84F-7A229F7AB244}" type="presParOf" srcId="{77AEEAE5-6007-4F45-90CE-AF5A07A453AB}" destId="{A51CF474-5F6B-4FA6-8575-E85CC80D4305}" srcOrd="0" destOrd="0" presId="urn:microsoft.com/office/officeart/2005/8/layout/hierarchy4"/>
    <dgm:cxn modelId="{F656AD28-5948-4288-A8EA-23EEEF70E31D}" type="presParOf" srcId="{77AEEAE5-6007-4F45-90CE-AF5A07A453AB}" destId="{B83538B9-C0D5-4ECC-8BED-9981C98323F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027FD-F324-4B76-AEBE-9CA1897FF64E}">
      <dsp:nvSpPr>
        <dsp:cNvPr id="0" name=""/>
        <dsp:cNvSpPr/>
      </dsp:nvSpPr>
      <dsp:spPr>
        <a:xfrm>
          <a:off x="0" y="137414"/>
          <a:ext cx="88035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Создать прототип перерасчёта рецептур смешения товарного продукта.</a:t>
          </a:r>
        </a:p>
      </dsp:txBody>
      <dsp:txXfrm>
        <a:off x="29700" y="167114"/>
        <a:ext cx="8744162" cy="549000"/>
      </dsp:txXfrm>
    </dsp:sp>
    <dsp:sp modelId="{E4EB6D41-E2A5-43BD-97F8-CD2BB0CAF2E2}">
      <dsp:nvSpPr>
        <dsp:cNvPr id="0" name=""/>
        <dsp:cNvSpPr/>
      </dsp:nvSpPr>
      <dsp:spPr>
        <a:xfrm>
          <a:off x="0" y="745814"/>
          <a:ext cx="880356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51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Формализовать математическую модель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Определить формат исходных и выходных данных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Реализовать прототип на базе таблицы </a:t>
          </a:r>
          <a:r>
            <a:rPr lang="en-US" sz="1200" kern="1200" dirty="0"/>
            <a:t>Excel</a:t>
          </a:r>
          <a:endParaRPr lang="ru-RU" sz="1200" kern="1200" dirty="0"/>
        </a:p>
      </dsp:txBody>
      <dsp:txXfrm>
        <a:off x="0" y="745814"/>
        <a:ext cx="8803562" cy="596160"/>
      </dsp:txXfrm>
    </dsp:sp>
    <dsp:sp modelId="{E1A1847C-7171-402B-A053-BD52DD33E611}">
      <dsp:nvSpPr>
        <dsp:cNvPr id="0" name=""/>
        <dsp:cNvSpPr/>
      </dsp:nvSpPr>
      <dsp:spPr>
        <a:xfrm>
          <a:off x="0" y="1341974"/>
          <a:ext cx="88035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Улучшить прототип до программы расчёта операционного плана</a:t>
          </a:r>
        </a:p>
      </dsp:txBody>
      <dsp:txXfrm>
        <a:off x="29700" y="1371674"/>
        <a:ext cx="8744162" cy="549000"/>
      </dsp:txXfrm>
    </dsp:sp>
    <dsp:sp modelId="{5D8888CF-5804-4101-9DF3-2300DCB03FC6}">
      <dsp:nvSpPr>
        <dsp:cNvPr id="0" name=""/>
        <dsp:cNvSpPr/>
      </dsp:nvSpPr>
      <dsp:spPr>
        <a:xfrm>
          <a:off x="0" y="1950374"/>
          <a:ext cx="8803562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51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ru-RU" sz="1200" kern="1200" dirty="0"/>
            <a:t>Согласовать исходные данные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ru-RU" sz="1200" kern="1200" dirty="0"/>
            <a:t>Прочитать и структурировать исходные данные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ru-RU" sz="1200" kern="1200" dirty="0"/>
            <a:t>Проверить противоречивость данных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Повторить и улучшить прототип при помощи языка </a:t>
          </a:r>
          <a:r>
            <a:rPr lang="en-US" sz="1200" kern="1200" dirty="0"/>
            <a:t>Python</a:t>
          </a:r>
          <a:endParaRPr lang="ru-RU" sz="1200" kern="1200" dirty="0"/>
        </a:p>
      </dsp:txBody>
      <dsp:txXfrm>
        <a:off x="0" y="1950374"/>
        <a:ext cx="8803562" cy="794880"/>
      </dsp:txXfrm>
    </dsp:sp>
    <dsp:sp modelId="{A376DBBC-3BB7-499F-B7E1-A6C2A669F0D5}">
      <dsp:nvSpPr>
        <dsp:cNvPr id="0" name=""/>
        <dsp:cNvSpPr/>
      </dsp:nvSpPr>
      <dsp:spPr>
        <a:xfrm>
          <a:off x="0" y="2745254"/>
          <a:ext cx="88035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Разработать решение по оптимизации смешения нескольких продуктов</a:t>
          </a:r>
        </a:p>
      </dsp:txBody>
      <dsp:txXfrm>
        <a:off x="29700" y="2774954"/>
        <a:ext cx="8744162" cy="549000"/>
      </dsp:txXfrm>
    </dsp:sp>
    <dsp:sp modelId="{84259A77-17AB-4754-9EBC-9F9A82483A5C}">
      <dsp:nvSpPr>
        <dsp:cNvPr id="0" name=""/>
        <dsp:cNvSpPr/>
      </dsp:nvSpPr>
      <dsp:spPr>
        <a:xfrm>
          <a:off x="0" y="3353654"/>
          <a:ext cx="880356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51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Дополнить математическую модель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Улучшить прототип для новой математической модели</a:t>
          </a:r>
        </a:p>
      </dsp:txBody>
      <dsp:txXfrm>
        <a:off x="0" y="3353654"/>
        <a:ext cx="8803562" cy="397440"/>
      </dsp:txXfrm>
    </dsp:sp>
    <dsp:sp modelId="{03600023-BDC7-4E25-8B8D-838C69FA06BB}">
      <dsp:nvSpPr>
        <dsp:cNvPr id="0" name=""/>
        <dsp:cNvSpPr/>
      </dsp:nvSpPr>
      <dsp:spPr>
        <a:xfrm>
          <a:off x="0" y="3751094"/>
          <a:ext cx="88035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Реализовать функционал, способный визуализировать технологическую схему товарного производства</a:t>
          </a:r>
        </a:p>
      </dsp:txBody>
      <dsp:txXfrm>
        <a:off x="29700" y="3780794"/>
        <a:ext cx="8744162" cy="549000"/>
      </dsp:txXfrm>
    </dsp:sp>
    <dsp:sp modelId="{7C6424A7-83B4-4E93-A4BB-35F655F2FC92}">
      <dsp:nvSpPr>
        <dsp:cNvPr id="0" name=""/>
        <dsp:cNvSpPr/>
      </dsp:nvSpPr>
      <dsp:spPr>
        <a:xfrm>
          <a:off x="0" y="4359494"/>
          <a:ext cx="880356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51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Определить формат выходных данных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Сконструировать инструмент, способный проверять корректность полученных данных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200" kern="1200" dirty="0"/>
            <a:t>Визуализировать данные</a:t>
          </a:r>
        </a:p>
      </dsp:txBody>
      <dsp:txXfrm>
        <a:off x="0" y="4359494"/>
        <a:ext cx="8803562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CAE2C-BC41-4268-B996-332274EC0693}">
      <dsp:nvSpPr>
        <dsp:cNvPr id="0" name=""/>
        <dsp:cNvSpPr/>
      </dsp:nvSpPr>
      <dsp:spPr>
        <a:xfrm>
          <a:off x="1846" y="447"/>
          <a:ext cx="3777851" cy="468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Множество вершин</a:t>
          </a:r>
        </a:p>
      </dsp:txBody>
      <dsp:txXfrm>
        <a:off x="15557" y="14158"/>
        <a:ext cx="3750429" cy="440691"/>
      </dsp:txXfrm>
    </dsp:sp>
    <dsp:sp modelId="{A51CF474-5F6B-4FA6-8575-E85CC80D4305}">
      <dsp:nvSpPr>
        <dsp:cNvPr id="0" name=""/>
        <dsp:cNvSpPr/>
      </dsp:nvSpPr>
      <dsp:spPr>
        <a:xfrm>
          <a:off x="1846" y="564517"/>
          <a:ext cx="3777851" cy="468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Множество рёбер</a:t>
          </a:r>
        </a:p>
      </dsp:txBody>
      <dsp:txXfrm>
        <a:off x="15557" y="578228"/>
        <a:ext cx="3750429" cy="440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2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6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3266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50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701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26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17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1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0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36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2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8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1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92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2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92BA-4753-4D86-90AB-C9F45FEBADA2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076095-6010-4430-99B8-114C33333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1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Visio1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1425" y="1271961"/>
            <a:ext cx="8430855" cy="2843612"/>
          </a:xfrm>
        </p:spPr>
        <p:txBody>
          <a:bodyPr/>
          <a:lstStyle/>
          <a:p>
            <a:pPr algn="l"/>
            <a:r>
              <a:rPr lang="ru-RU" sz="4400" dirty="0"/>
              <a:t>Оптимизация операционного плана приготовления нефтепродуктов</a:t>
            </a:r>
          </a:p>
        </p:txBody>
      </p:sp>
      <p:pic>
        <p:nvPicPr>
          <p:cNvPr id="4" name="Рисунок 3" descr="&lt;strong&gt;Омский государственный технический университет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25" y="0"/>
            <a:ext cx="1341733" cy="1271961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209638" y="261257"/>
            <a:ext cx="6303735" cy="1010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Омский Государственный Технический Университет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954E2E-F61F-4BF8-A910-932B64B57BA1}"/>
              </a:ext>
            </a:extLst>
          </p:cNvPr>
          <p:cNvSpPr txBox="1">
            <a:spLocks/>
          </p:cNvSpPr>
          <p:nvPr/>
        </p:nvSpPr>
        <p:spPr>
          <a:xfrm>
            <a:off x="5361505" y="4096026"/>
            <a:ext cx="5228252" cy="16532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Автор: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</a:rPr>
              <a:t>студент группы ФИТм-211 Заводов В.В. </a:t>
            </a:r>
          </a:p>
          <a:p>
            <a:pPr algn="l">
              <a:spcBef>
                <a:spcPts val="0"/>
              </a:spcBef>
            </a:pPr>
            <a:endParaRPr lang="ru-RU" sz="1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</a:rPr>
              <a:t>Савельев М.Ю. доц., </a:t>
            </a:r>
            <a:r>
              <a:rPr lang="ru-RU" sz="2800" dirty="0" err="1">
                <a:solidFill>
                  <a:schemeClr val="tx1"/>
                </a:solidFill>
              </a:rPr>
              <a:t>к.т.н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45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7C8365-0FA6-43E9-A110-0FAACDDE6AC2}"/>
              </a:ext>
            </a:extLst>
          </p:cNvPr>
          <p:cNvSpPr/>
          <p:nvPr/>
        </p:nvSpPr>
        <p:spPr>
          <a:xfrm>
            <a:off x="7239978" y="0"/>
            <a:ext cx="495202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4">
            <a:extLst>
              <a:ext uri="{FF2B5EF4-FFF2-40B4-BE49-F238E27FC236}">
                <a16:creationId xmlns:a16="http://schemas.microsoft.com/office/drawing/2014/main" id="{14B6388C-7DB9-4678-A8F2-A275EB7EC98F}"/>
              </a:ext>
            </a:extLst>
          </p:cNvPr>
          <p:cNvSpPr txBox="1">
            <a:spLocks/>
          </p:cNvSpPr>
          <p:nvPr/>
        </p:nvSpPr>
        <p:spPr>
          <a:xfrm>
            <a:off x="886457" y="154658"/>
            <a:ext cx="6353521" cy="591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Математическая модель</a:t>
            </a:r>
            <a:endParaRPr lang="ru-RU" sz="4000" dirty="0"/>
          </a:p>
        </p:txBody>
      </p:sp>
      <p:grpSp>
        <p:nvGrpSpPr>
          <p:cNvPr id="2066" name="Группа 2065">
            <a:extLst>
              <a:ext uri="{FF2B5EF4-FFF2-40B4-BE49-F238E27FC236}">
                <a16:creationId xmlns:a16="http://schemas.microsoft.com/office/drawing/2014/main" id="{8F993D8F-2FFC-4C97-B9C8-8B8C40CA0DE2}"/>
              </a:ext>
            </a:extLst>
          </p:cNvPr>
          <p:cNvGrpSpPr/>
          <p:nvPr/>
        </p:nvGrpSpPr>
        <p:grpSpPr>
          <a:xfrm>
            <a:off x="1892975" y="1667819"/>
            <a:ext cx="7262599" cy="4097497"/>
            <a:chOff x="619760" y="1918027"/>
            <a:chExt cx="6634479" cy="3743117"/>
          </a:xfrm>
        </p:grpSpPr>
        <p:sp>
          <p:nvSpPr>
            <p:cNvPr id="2" name="Прямоугольник: скругленные верхние углы 1">
              <a:extLst>
                <a:ext uri="{FF2B5EF4-FFF2-40B4-BE49-F238E27FC236}">
                  <a16:creationId xmlns:a16="http://schemas.microsoft.com/office/drawing/2014/main" id="{18D8A43D-A85D-4787-BF4F-796C3AF765DE}"/>
                </a:ext>
              </a:extLst>
            </p:cNvPr>
            <p:cNvSpPr/>
            <p:nvPr/>
          </p:nvSpPr>
          <p:spPr>
            <a:xfrm>
              <a:off x="1046480" y="1918027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: скругленные верхние углы 9">
              <a:extLst>
                <a:ext uri="{FF2B5EF4-FFF2-40B4-BE49-F238E27FC236}">
                  <a16:creationId xmlns:a16="http://schemas.microsoft.com/office/drawing/2014/main" id="{1DC6C435-2720-4A9C-9330-6845FC5B10CE}"/>
                </a:ext>
              </a:extLst>
            </p:cNvPr>
            <p:cNvSpPr/>
            <p:nvPr/>
          </p:nvSpPr>
          <p:spPr>
            <a:xfrm>
              <a:off x="1060741" y="320040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: скругленные верхние углы 11">
              <a:extLst>
                <a:ext uri="{FF2B5EF4-FFF2-40B4-BE49-F238E27FC236}">
                  <a16:creationId xmlns:a16="http://schemas.microsoft.com/office/drawing/2014/main" id="{6093E075-44DF-4B38-99BD-530780E81573}"/>
                </a:ext>
              </a:extLst>
            </p:cNvPr>
            <p:cNvSpPr/>
            <p:nvPr/>
          </p:nvSpPr>
          <p:spPr>
            <a:xfrm>
              <a:off x="1046480" y="458216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: скругленные верхние углы 12">
              <a:extLst>
                <a:ext uri="{FF2B5EF4-FFF2-40B4-BE49-F238E27FC236}">
                  <a16:creationId xmlns:a16="http://schemas.microsoft.com/office/drawing/2014/main" id="{C42607C5-BBA8-445C-BC05-3DC41A41101E}"/>
                </a:ext>
              </a:extLst>
            </p:cNvPr>
            <p:cNvSpPr/>
            <p:nvPr/>
          </p:nvSpPr>
          <p:spPr>
            <a:xfrm>
              <a:off x="3383280" y="320040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: скругленные верхние углы 13">
              <a:extLst>
                <a:ext uri="{FF2B5EF4-FFF2-40B4-BE49-F238E27FC236}">
                  <a16:creationId xmlns:a16="http://schemas.microsoft.com/office/drawing/2014/main" id="{93BA56E4-E259-4CCA-8566-2A6BD9D9142C}"/>
                </a:ext>
              </a:extLst>
            </p:cNvPr>
            <p:cNvSpPr/>
            <p:nvPr/>
          </p:nvSpPr>
          <p:spPr>
            <a:xfrm>
              <a:off x="5457877" y="320040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" name="Соединитель: уступ 3">
              <a:extLst>
                <a:ext uri="{FF2B5EF4-FFF2-40B4-BE49-F238E27FC236}">
                  <a16:creationId xmlns:a16="http://schemas.microsoft.com/office/drawing/2014/main" id="{CE8BFEF2-3874-4439-8C29-9B62DF71F157}"/>
                </a:ext>
              </a:extLst>
            </p:cNvPr>
            <p:cNvCxnSpPr>
              <a:cxnSpLocks/>
              <a:stCxn id="2" idx="0"/>
            </p:cNvCxnSpPr>
            <p:nvPr/>
          </p:nvCxnSpPr>
          <p:spPr>
            <a:xfrm>
              <a:off x="2245360" y="2457519"/>
              <a:ext cx="1137920" cy="971481"/>
            </a:xfrm>
            <a:prstGeom prst="bentConnector3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Соединитель: уступ 16">
              <a:extLst>
                <a:ext uri="{FF2B5EF4-FFF2-40B4-BE49-F238E27FC236}">
                  <a16:creationId xmlns:a16="http://schemas.microsoft.com/office/drawing/2014/main" id="{2902F96B-125B-4C52-8EBC-0D775D2EFFA2}"/>
                </a:ext>
              </a:extLst>
            </p:cNvPr>
            <p:cNvCxnSpPr>
              <a:cxnSpLocks/>
              <a:stCxn id="12" idx="0"/>
            </p:cNvCxnSpPr>
            <p:nvPr/>
          </p:nvCxnSpPr>
          <p:spPr>
            <a:xfrm flipV="1">
              <a:off x="2245360" y="4050785"/>
              <a:ext cx="1123659" cy="1070867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14A02197-0E41-448A-B972-C7B2E8D3C859}"/>
                </a:ext>
              </a:extLst>
            </p:cNvPr>
            <p:cNvCxnSpPr>
              <a:cxnSpLocks/>
              <a:stCxn id="10" idx="0"/>
              <a:endCxn id="13" idx="2"/>
            </p:cNvCxnSpPr>
            <p:nvPr/>
          </p:nvCxnSpPr>
          <p:spPr>
            <a:xfrm>
              <a:off x="2259621" y="3739892"/>
              <a:ext cx="1123659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56741AB7-7D20-4BCC-AE96-8D0E35B48F55}"/>
                </a:ext>
              </a:extLst>
            </p:cNvPr>
            <p:cNvCxnSpPr>
              <a:cxnSpLocks/>
              <a:stCxn id="13" idx="0"/>
              <a:endCxn id="14" idx="2"/>
            </p:cNvCxnSpPr>
            <p:nvPr/>
          </p:nvCxnSpPr>
          <p:spPr>
            <a:xfrm>
              <a:off x="4582160" y="3739892"/>
              <a:ext cx="875717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FC56E37D-8CC4-4109-B5CA-96148036A3E4}"/>
                </a:ext>
              </a:extLst>
            </p:cNvPr>
            <p:cNvCxnSpPr>
              <a:cxnSpLocks/>
              <a:endCxn id="2" idx="2"/>
            </p:cNvCxnSpPr>
            <p:nvPr/>
          </p:nvCxnSpPr>
          <p:spPr>
            <a:xfrm>
              <a:off x="655320" y="2457519"/>
              <a:ext cx="39116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E38AFC27-1FB9-4BA0-B718-257C841CC1EA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>
              <a:off x="655320" y="3739892"/>
              <a:ext cx="405421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A72179A2-A94E-4FDE-A91C-761DA1D23C6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619760" y="5121652"/>
              <a:ext cx="42672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62" name="Блок-схема: сопоставление 2061">
              <a:extLst>
                <a:ext uri="{FF2B5EF4-FFF2-40B4-BE49-F238E27FC236}">
                  <a16:creationId xmlns:a16="http://schemas.microsoft.com/office/drawing/2014/main" id="{0985215A-03D2-4E4A-A6AB-21A3104A5C8F}"/>
                </a:ext>
              </a:extLst>
            </p:cNvPr>
            <p:cNvSpPr/>
            <p:nvPr/>
          </p:nvSpPr>
          <p:spPr>
            <a:xfrm rot="5400000">
              <a:off x="4874656" y="3642990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0" name="Блок-схема: сопоставление 49">
              <a:extLst>
                <a:ext uri="{FF2B5EF4-FFF2-40B4-BE49-F238E27FC236}">
                  <a16:creationId xmlns:a16="http://schemas.microsoft.com/office/drawing/2014/main" id="{F354052D-EAB7-47AE-93F0-10385B046198}"/>
                </a:ext>
              </a:extLst>
            </p:cNvPr>
            <p:cNvSpPr/>
            <p:nvPr/>
          </p:nvSpPr>
          <p:spPr>
            <a:xfrm rot="5400000">
              <a:off x="2968192" y="3332098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1" name="Блок-схема: сопоставление 50">
              <a:extLst>
                <a:ext uri="{FF2B5EF4-FFF2-40B4-BE49-F238E27FC236}">
                  <a16:creationId xmlns:a16="http://schemas.microsoft.com/office/drawing/2014/main" id="{396F6B27-602C-4CA8-B722-C2436FDBB6BD}"/>
                </a:ext>
              </a:extLst>
            </p:cNvPr>
            <p:cNvSpPr/>
            <p:nvPr/>
          </p:nvSpPr>
          <p:spPr>
            <a:xfrm rot="5400000">
              <a:off x="2967717" y="3642990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2" name="Блок-схема: сопоставление 51">
              <a:extLst>
                <a:ext uri="{FF2B5EF4-FFF2-40B4-BE49-F238E27FC236}">
                  <a16:creationId xmlns:a16="http://schemas.microsoft.com/office/drawing/2014/main" id="{99E9F9BA-CADD-4E3D-B64C-7C1F714C8B96}"/>
                </a:ext>
              </a:extLst>
            </p:cNvPr>
            <p:cNvSpPr/>
            <p:nvPr/>
          </p:nvSpPr>
          <p:spPr>
            <a:xfrm rot="5400000">
              <a:off x="2966011" y="3953883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6C6CA724-2FAE-44D1-8D66-E5A7F037D7F3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>
              <a:off x="6656757" y="3739892"/>
              <a:ext cx="597482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Блок-схема: сопоставление 54">
              <a:extLst>
                <a:ext uri="{FF2B5EF4-FFF2-40B4-BE49-F238E27FC236}">
                  <a16:creationId xmlns:a16="http://schemas.microsoft.com/office/drawing/2014/main" id="{443C7452-CCC2-444E-A44D-B26633C790C4}"/>
                </a:ext>
              </a:extLst>
            </p:cNvPr>
            <p:cNvSpPr/>
            <p:nvPr/>
          </p:nvSpPr>
          <p:spPr>
            <a:xfrm rot="5400000">
              <a:off x="6844391" y="3642990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4942C757-DE3B-45A8-BD7D-2EA4947144C5}"/>
              </a:ext>
            </a:extLst>
          </p:cNvPr>
          <p:cNvSpPr txBox="1"/>
          <p:nvPr/>
        </p:nvSpPr>
        <p:spPr>
          <a:xfrm>
            <a:off x="2720887" y="2039208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D20C4B-C1EA-4BE5-AAED-9787617E3465}"/>
              </a:ext>
            </a:extLst>
          </p:cNvPr>
          <p:cNvSpPr txBox="1"/>
          <p:nvPr/>
        </p:nvSpPr>
        <p:spPr>
          <a:xfrm>
            <a:off x="2720887" y="3442409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CCE8A8-DD6E-4A07-B348-7562FB9C1E25}"/>
              </a:ext>
            </a:extLst>
          </p:cNvPr>
          <p:cNvSpPr txBox="1"/>
          <p:nvPr/>
        </p:nvSpPr>
        <p:spPr>
          <a:xfrm>
            <a:off x="2720886" y="4943914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D98E3F9-713F-4D7E-87C3-A92376CBEB22}"/>
              </a:ext>
            </a:extLst>
          </p:cNvPr>
          <p:cNvSpPr txBox="1"/>
          <p:nvPr/>
        </p:nvSpPr>
        <p:spPr>
          <a:xfrm>
            <a:off x="5282326" y="3442409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EFCD680-AAEA-4EEE-B014-A372EF5C321B}"/>
              </a:ext>
            </a:extLst>
          </p:cNvPr>
          <p:cNvSpPr txBox="1"/>
          <p:nvPr/>
        </p:nvSpPr>
        <p:spPr>
          <a:xfrm>
            <a:off x="7588610" y="3420693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20427889-C398-41C6-A379-7463EF51B86F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дзаголовок 9">
            <a:extLst>
              <a:ext uri="{FF2B5EF4-FFF2-40B4-BE49-F238E27FC236}">
                <a16:creationId xmlns:a16="http://schemas.microsoft.com/office/drawing/2014/main" id="{7E3DC260-225E-4678-AD9B-FD3906D5D4D4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64692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:a16="http://schemas.microsoft.com/office/drawing/2014/main" id="{5DEBD11D-E5E7-4755-912B-9B8FD374DEA3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7D5D7FA-5C8A-4037-B0F3-567A44F6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54" y="247678"/>
            <a:ext cx="5372428" cy="108493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Реализация в </a:t>
            </a: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Excel</a:t>
            </a:r>
            <a:endParaRPr lang="ru-RU" dirty="0"/>
          </a:p>
        </p:txBody>
      </p:sp>
      <p:sp>
        <p:nvSpPr>
          <p:cNvPr id="4" name="Подзаголовок 9">
            <a:extLst>
              <a:ext uri="{FF2B5EF4-FFF2-40B4-BE49-F238E27FC236}">
                <a16:creationId xmlns:a16="http://schemas.microsoft.com/office/drawing/2014/main" id="{F17BFFD5-A00B-432B-9801-FEB7A1734C00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11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7138C6C-EDCF-4D86-95D2-82A554579E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5901"/>
          <a:stretch/>
        </p:blipFill>
        <p:spPr>
          <a:xfrm>
            <a:off x="467595" y="807359"/>
            <a:ext cx="8450162" cy="605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72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738A7-40BD-4867-9263-1A3ABEC32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F5D4A0-0E79-4983-81B3-1190C3CC4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5CC50E-5456-4BE4-BC21-6CB781793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0796362" cy="6858000"/>
          </a:xfrm>
          <a:prstGeom prst="rect">
            <a:avLst/>
          </a:prstGeom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7468FE8A-3F64-47BF-86E5-D19908156257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AFF44A11-1ED0-4B15-A970-C571E39CE557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133144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0F90D-68C0-4707-83FF-7534CA4A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F5BD3E-5FEF-4087-9F75-06E442F8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3AB775-55FF-486C-AE8E-AA550E7CF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20"/>
            <a:ext cx="9813303" cy="6855580"/>
          </a:xfrm>
          <a:prstGeom prst="rect">
            <a:avLst/>
          </a:prstGeom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571EFE20-55B8-48CA-98A4-A9B204B03F03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D12D4863-2E05-431C-92C6-B10E533E1D8C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23782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E9B8D22-672C-43E5-97F9-619531A0BF25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DF2647BF-7E2D-4D7F-9EA2-21548FE093B3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79DF6-F02E-4DFC-B407-304E4AE1A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487" y="320117"/>
            <a:ext cx="6981478" cy="6108794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597B105-434F-4B38-8C1F-B62469C99CA1}"/>
              </a:ext>
            </a:extLst>
          </p:cNvPr>
          <p:cNvSpPr/>
          <p:nvPr/>
        </p:nvSpPr>
        <p:spPr>
          <a:xfrm>
            <a:off x="1018094" y="5948313"/>
            <a:ext cx="2988297" cy="838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96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E9B8D22-672C-43E5-97F9-619531A0BF25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DF2647BF-7E2D-4D7F-9EA2-21548FE093B3}"/>
              </a:ext>
            </a:extLst>
          </p:cNvPr>
          <p:cNvSpPr txBox="1">
            <a:spLocks/>
          </p:cNvSpPr>
          <p:nvPr/>
        </p:nvSpPr>
        <p:spPr>
          <a:xfrm>
            <a:off x="10923104" y="6139736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597B105-434F-4B38-8C1F-B62469C99CA1}"/>
              </a:ext>
            </a:extLst>
          </p:cNvPr>
          <p:cNvSpPr/>
          <p:nvPr/>
        </p:nvSpPr>
        <p:spPr>
          <a:xfrm>
            <a:off x="1018094" y="5948313"/>
            <a:ext cx="2988297" cy="838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C2F810-B724-4778-9235-E6048A8A5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558" y="328310"/>
            <a:ext cx="7286271" cy="562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2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8FB06D-8B33-43EF-8B02-ACC9EAC7B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11983"/>
            <a:ext cx="5655679" cy="434864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E66E0-2DB5-4236-AA6C-FCA6B1BC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SciPy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E9B8D22-672C-43E5-97F9-619531A0BF25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DF2647BF-7E2D-4D7F-9EA2-21548FE093B3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6146" name="Picture 2" descr="How to shrink NumPy, SciPy, Pandas, and Matplotlib for your data product |  by Scott Zelenka | Towards Data Science">
            <a:extLst>
              <a:ext uri="{FF2B5EF4-FFF2-40B4-BE49-F238E27FC236}">
                <a16:creationId xmlns:a16="http://schemas.microsoft.com/office/drawing/2014/main" id="{63665AD5-B59E-4A30-8252-6CD476007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2"/>
          <a:stretch/>
        </p:blipFill>
        <p:spPr bwMode="auto">
          <a:xfrm>
            <a:off x="6700483" y="928444"/>
            <a:ext cx="2573519" cy="168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372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A5F8EE4-645C-41DB-B73D-E4F7627B1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27" y="2403835"/>
            <a:ext cx="7996822" cy="445416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E66E0-2DB5-4236-AA6C-FCA6B1BCD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99120" cy="879835"/>
          </a:xfrm>
        </p:spPr>
        <p:txBody>
          <a:bodyPr/>
          <a:lstStyle/>
          <a:p>
            <a:r>
              <a:rPr lang="en-US" dirty="0" err="1"/>
              <a:t>NetworkX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E9B8D22-672C-43E5-97F9-619531A0BF25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DF2647BF-7E2D-4D7F-9EA2-21548FE093B3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4098" name="Picture 2" descr="NetworkX | Berkeley Institute for Data Science">
            <a:extLst>
              <a:ext uri="{FF2B5EF4-FFF2-40B4-BE49-F238E27FC236}">
                <a16:creationId xmlns:a16="http://schemas.microsoft.com/office/drawing/2014/main" id="{12B5C14C-2F31-4BF4-8EA8-3F6F9594C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625" y="1"/>
            <a:ext cx="4094375" cy="230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0367719D-B091-4F82-A47D-7994D7AE1E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396433"/>
              </p:ext>
            </p:extLst>
          </p:nvPr>
        </p:nvGraphicFramePr>
        <p:xfrm>
          <a:off x="1667149" y="1320382"/>
          <a:ext cx="3781544" cy="1033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020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8E9DE-2F1E-49AC-AA4F-EB40A499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669"/>
          </a:xfrm>
        </p:spPr>
        <p:txBody>
          <a:bodyPr/>
          <a:lstStyle/>
          <a:p>
            <a:r>
              <a:rPr lang="ru" dirty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FFC035-A89B-4ED2-92EF-DB28D7AA2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069" y="1362269"/>
            <a:ext cx="9539686" cy="4982547"/>
          </a:xfrm>
        </p:spPr>
        <p:txBody>
          <a:bodyPr>
            <a:noAutofit/>
          </a:bodyPr>
          <a:lstStyle/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Руководство по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SciPy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[Электронный ресурс]. URL: https://www.gams.com/docs/contributed/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gamsman_russian.pdf (дата обращения: 24.11.2021)</a:t>
            </a:r>
          </a:p>
          <a:p>
            <a:pPr marL="4826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IBM ILOG CPLEX </a:t>
            </a:r>
            <a:r>
              <a:rPr lang="ru-RU" sz="16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Optimization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Studio [Электронный ресурс]. URL: https://www.ibm.com/ru-ru/products/ilog-cplex-optimization-studio (дата обращения: 2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6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.11.2021)</a:t>
            </a:r>
          </a:p>
          <a:p>
            <a:pPr marL="4826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Открытые альтернативы MATLAB для решения задач многоцелевой оптимизации / В. А. </a:t>
            </a:r>
            <a:r>
              <a:rPr lang="ru-RU" sz="16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Холоднов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, М. Ю. Лебедева, Д. А. Краснобородько, Р. Ю. Кулишенко // Известия Санкт-Петербургского государственного технологического института (технического университета). – 2020. – № 54. – С. 80-86.</a:t>
            </a:r>
          </a:p>
          <a:p>
            <a:pPr marL="4826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ru-RU" sz="16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Лобинский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, П. А. Решение задачи тактического планирования производства с помощью IBM ILOG CPLEX </a:t>
            </a:r>
            <a:r>
              <a:rPr lang="ru-RU" sz="16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Optimization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Studio / П. А. </a:t>
            </a:r>
            <a:r>
              <a:rPr lang="ru-RU" sz="16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Лобинский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// Проблемы современной науки и образования. – 2012. – № 14(14). – С. 37-40.</a:t>
            </a:r>
          </a:p>
          <a:p>
            <a:pPr marL="4826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ru-RU" sz="16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Gurobi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optimization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[Электронный ресурс]. URL: https://www.gurobi.com/ (дата обращения: 2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6</a:t>
            </a:r>
            <a:r>
              <a:rPr lang="ru-RU" sz="16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.11.2021)</a:t>
            </a:r>
            <a:endParaRPr lang="en-US" sz="16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826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ru-RU" sz="16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55D05CCA-7142-475E-A400-F01F52F1E912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B5A5835F-3A64-41E2-B5C4-85F66F01E544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42528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8E9DE-2F1E-49AC-AA4F-EB40A499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669"/>
          </a:xfrm>
        </p:spPr>
        <p:txBody>
          <a:bodyPr/>
          <a:lstStyle/>
          <a:p>
            <a:r>
              <a:rPr lang="ru" dirty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FFC035-A89B-4ED2-92EF-DB28D7AA2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069" y="1362269"/>
            <a:ext cx="9754290" cy="5309119"/>
          </a:xfrm>
        </p:spPr>
        <p:txBody>
          <a:bodyPr>
            <a:noAutofit/>
          </a:bodyPr>
          <a:lstStyle/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Разработка инструмента оптимального планирования сети распределения с применением методов математического программирования и имитационного моделирования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 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оптимизации / В. А. Зайчиков, М. Ю. </a:t>
            </a:r>
            <a:r>
              <a:rPr lang="ru-RU" sz="15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Заходякин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 // Известия Санкт-Петербургского государственного технологического института (технического университета). – 202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1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. – № 5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8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. – С.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42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-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4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6.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Benchmarks for optimization software [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Электронный ресурс].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URL: http://plato.asu.edu/bench.html (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дата обращения: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03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.1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.2021)</a:t>
            </a:r>
            <a:endParaRPr lang="en-US" sz="15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Задачи оптимизации смешения товарных бензинов в реальном времени с использованием поточного анализа качества смеси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/ 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Аносов А.А., </a:t>
            </a:r>
            <a:r>
              <a:rPr lang="ru-RU" sz="15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Ефитов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Г.Л., </a:t>
            </a:r>
            <a:r>
              <a:rPr lang="ru-RU" sz="15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Зусман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С.Д.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// </a:t>
            </a:r>
            <a:r>
              <a:rPr lang="ru-RU" sz="15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ИнфоАвтоматизация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 – 2020. – № 11. – С. 23-28.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Автоматизированная актуализация оптимизационных моделей планирования нефтеперерабатывающих/нефтехимических производств / Баулин Е.С. – Диссертация на соискание ученой степени к.т.н. – С. 48-52.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Методы </a:t>
            </a:r>
            <a:r>
              <a:rPr lang="ru-RU" sz="15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комплекстной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автоматизации производства предприятий технологических отраслей / Ицкович Э.Л. – М.:КРАСАНД, 2018 – 232с.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Официальный сайт компании </a:t>
            </a:r>
            <a:r>
              <a:rPr lang="en-US" sz="1500" dirty="0" err="1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AspenTech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software [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Электронный ресурс].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URL: http://plato.asu.edu/bench.html (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дата обращения: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06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.1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.2021)</a:t>
            </a:r>
            <a:endParaRPr lang="ru-RU" sz="16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endParaRPr lang="en-US" sz="16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56DE3E-D5D9-4D6D-A5A2-D6EF1A74BECC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9">
            <a:extLst>
              <a:ext uri="{FF2B5EF4-FFF2-40B4-BE49-F238E27FC236}">
                <a16:creationId xmlns:a16="http://schemas.microsoft.com/office/drawing/2014/main" id="{EB4AE80C-8D25-461F-B9B0-254B3FB00252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1734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A180A652-10BD-4956-AB06-C3FE0740D979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20496311-1AC8-4F81-91A0-643635DDE666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81160DF-4F63-47FB-9305-8B253739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730" y="803677"/>
            <a:ext cx="3069772" cy="91575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19799991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/>
          <a:lstStyle/>
          <a:p>
            <a:pPr algn="l"/>
            <a:r>
              <a:rPr lang="ru-RU" dirty="0"/>
              <a:t>Предмет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9FF6C6-84A4-415F-B612-0FF540DE3701}"/>
              </a:ext>
            </a:extLst>
          </p:cNvPr>
          <p:cNvSpPr txBox="1"/>
          <p:nvPr/>
        </p:nvSpPr>
        <p:spPr>
          <a:xfrm>
            <a:off x="2070149" y="1939282"/>
            <a:ext cx="76677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120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Оптимизация операционного плана управления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90E550BD-468E-4D50-9BF8-1E7041C62752}"/>
              </a:ext>
            </a:extLst>
          </p:cNvPr>
          <p:cNvSpPr txBox="1">
            <a:spLocks/>
          </p:cNvSpPr>
          <p:nvPr/>
        </p:nvSpPr>
        <p:spPr>
          <a:xfrm>
            <a:off x="1422730" y="3113244"/>
            <a:ext cx="2653421" cy="91575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HeroicExtremeLeftFacing">
              <a:rot lat="0" lon="2067641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lIns="91440" tIns="45720" rIns="91440" bIns="45720" rtlCol="0" anchor="b">
            <a:noAutofit/>
          </a:bodyPr>
          <a:lstStyle>
            <a:lvl1pPr>
              <a:spcBef>
                <a:spcPct val="0"/>
              </a:spcBef>
              <a:buNone/>
              <a:defRPr sz="5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Объект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4BC9C0-6B24-4E08-9E3E-50111CCE6199}"/>
              </a:ext>
            </a:extLst>
          </p:cNvPr>
          <p:cNvSpPr txBox="1"/>
          <p:nvPr/>
        </p:nvSpPr>
        <p:spPr>
          <a:xfrm>
            <a:off x="2552487" y="4028994"/>
            <a:ext cx="76677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птимизация смешения товарных нефтепродуктов по критерию выработки компонентов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5480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8E9DE-2F1E-49AC-AA4F-EB40A499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669"/>
          </a:xfrm>
        </p:spPr>
        <p:txBody>
          <a:bodyPr/>
          <a:lstStyle/>
          <a:p>
            <a:r>
              <a:rPr lang="ru" dirty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FFC035-A89B-4ED2-92EF-DB28D7AA2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069" y="1362269"/>
            <a:ext cx="9754290" cy="5309119"/>
          </a:xfrm>
        </p:spPr>
        <p:txBody>
          <a:bodyPr>
            <a:noAutofit/>
          </a:bodyPr>
          <a:lstStyle/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6"/>
            </a:pPr>
            <a:endParaRPr lang="en-US" sz="15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12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Повышение эффективности процесса перегонки нефти на НПЗ путем предварительного оптимального смешения сырья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/ 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Е. А. Чернышева 1, И. В. Пискунов, В. М. Капустин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// 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М.: МИНХ и ГП имени И.М. Губкина, 2019 – 232с.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12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Оптимизация рецептур смешения бензинов с использованием компьютерной моделирующей системы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[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Электронный ресурс].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URL: https://magazine.neftegaz.ru/articles/tsifrovizatsiya/497983-optimizatsiya-retseptur-smesheniya-benzinov-s-ispolzovaniem-kompyuternoy-modeliruyushchey-sistemy/ (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дата обращения: 17.1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.2021)</a:t>
            </a:r>
            <a:endParaRPr lang="en-US" sz="15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12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Оптимизация процесса производства товарных бензинов на ОАО «Газпромнефть-Омский НПЗ»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[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Электронный ресурс].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URL: https://cyberleninka.ru/article/n/optimizatsiya-protsessa-proizvodstva-tovarnyh-benzinov-na-oao-gazpromneft-omskiy-npz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(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дата обращения: 20.1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.2021)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12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Использование интеграции информационных систем для повышения эффективности приготовления смесей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[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Электронный ресурс].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URL: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https://top-technologies.ru/ru/article/view?id=38136 (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дата обращения: 20.1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.2021)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12"/>
            </a:pP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Автоматизированная система компаундирования нефтепродуктов в производстве товарных бензинов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[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Электронный ресурс].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URL: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https://www.dissercat.com/content/avtomatizirovannaya-sistema-kompaundirovaniya-nefteproduktov-v-proizvodstve-tovarnykh-benzin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(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дата обращения: 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06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.1</a:t>
            </a:r>
            <a:r>
              <a:rPr lang="en-US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</a:t>
            </a:r>
            <a:r>
              <a:rPr lang="ru-RU" sz="15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.2021)</a:t>
            </a: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12"/>
            </a:pPr>
            <a:endParaRPr lang="ru-RU" sz="16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826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AutoNum type="arabicPeriod" startAt="12"/>
            </a:pPr>
            <a:endParaRPr lang="en-US" sz="16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56DE3E-D5D9-4D6D-A5A2-D6EF1A74BECC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9">
            <a:extLst>
              <a:ext uri="{FF2B5EF4-FFF2-40B4-BE49-F238E27FC236}">
                <a16:creationId xmlns:a16="http://schemas.microsoft.com/office/drawing/2014/main" id="{EB4AE80C-8D25-461F-B9B0-254B3FB00252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461617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1425" y="1271961"/>
            <a:ext cx="8911622" cy="2843612"/>
          </a:xfrm>
        </p:spPr>
        <p:txBody>
          <a:bodyPr/>
          <a:lstStyle/>
          <a:p>
            <a:pPr algn="l"/>
            <a:r>
              <a:rPr lang="ru-RU" sz="4400" dirty="0"/>
              <a:t>Оптимизация операционного плана приготовления нефтепродуктов</a:t>
            </a:r>
          </a:p>
        </p:txBody>
      </p:sp>
      <p:pic>
        <p:nvPicPr>
          <p:cNvPr id="4" name="Рисунок 3" descr="&lt;strong&gt;Омский государственный технический университет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25" y="0"/>
            <a:ext cx="1341733" cy="1271961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209638" y="261257"/>
            <a:ext cx="6303735" cy="1010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Омский Государственный Технический Университет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954E2E-F61F-4BF8-A910-932B64B57BA1}"/>
              </a:ext>
            </a:extLst>
          </p:cNvPr>
          <p:cNvSpPr txBox="1">
            <a:spLocks/>
          </p:cNvSpPr>
          <p:nvPr/>
        </p:nvSpPr>
        <p:spPr>
          <a:xfrm>
            <a:off x="5361505" y="4096026"/>
            <a:ext cx="5228252" cy="16532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Автор: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</a:rPr>
              <a:t>студент группы ФИТм-211 Заводов В.В. </a:t>
            </a:r>
          </a:p>
          <a:p>
            <a:pPr algn="l">
              <a:spcBef>
                <a:spcPts val="0"/>
              </a:spcBef>
            </a:pPr>
            <a:endParaRPr lang="ru-RU" sz="1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</a:rPr>
              <a:t>Савельев М.Ю. доц., </a:t>
            </a:r>
            <a:r>
              <a:rPr lang="ru-RU" sz="2800" dirty="0" err="1">
                <a:solidFill>
                  <a:schemeClr val="tx1"/>
                </a:solidFill>
              </a:rPr>
              <a:t>к.т.н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7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2203D4-FC54-4784-8DD5-A5A86EC74608}"/>
              </a:ext>
            </a:extLst>
          </p:cNvPr>
          <p:cNvSpPr/>
          <p:nvPr/>
        </p:nvSpPr>
        <p:spPr>
          <a:xfrm>
            <a:off x="7013542" y="0"/>
            <a:ext cx="517845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Установка блендирования нефтепродуктов">
            <a:extLst>
              <a:ext uri="{FF2B5EF4-FFF2-40B4-BE49-F238E27FC236}">
                <a16:creationId xmlns:a16="http://schemas.microsoft.com/office/drawing/2014/main" id="{3214656B-F862-4C9E-BF08-EAEFEBA98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734" y="1214071"/>
            <a:ext cx="7525239" cy="564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A180A652-10BD-4956-AB06-C3FE0740D979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20496311-1AC8-4F81-91A0-643635DDE666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81160DF-4F63-47FB-9305-8B253739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457" y="154657"/>
            <a:ext cx="6353521" cy="1193375"/>
          </a:xfrm>
        </p:spPr>
        <p:txBody>
          <a:bodyPr/>
          <a:lstStyle/>
          <a:p>
            <a:pPr algn="l"/>
            <a:r>
              <a:rPr lang="ru-RU" sz="4000" dirty="0"/>
              <a:t>Погружение в предметную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72754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7C8365-0FA6-43E9-A110-0FAACDDE6AC2}"/>
              </a:ext>
            </a:extLst>
          </p:cNvPr>
          <p:cNvSpPr/>
          <p:nvPr/>
        </p:nvSpPr>
        <p:spPr>
          <a:xfrm>
            <a:off x="7239978" y="0"/>
            <a:ext cx="495202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A180A652-10BD-4956-AB06-C3FE0740D979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20496311-1AC8-4F81-91A0-643635DDE666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Заголовок 4">
            <a:extLst>
              <a:ext uri="{FF2B5EF4-FFF2-40B4-BE49-F238E27FC236}">
                <a16:creationId xmlns:a16="http://schemas.microsoft.com/office/drawing/2014/main" id="{14B6388C-7DB9-4678-A8F2-A275EB7EC98F}"/>
              </a:ext>
            </a:extLst>
          </p:cNvPr>
          <p:cNvSpPr txBox="1">
            <a:spLocks/>
          </p:cNvSpPr>
          <p:nvPr/>
        </p:nvSpPr>
        <p:spPr>
          <a:xfrm>
            <a:off x="886457" y="154657"/>
            <a:ext cx="6353521" cy="1193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4000"/>
              <a:t>Погружение в предметную область</a:t>
            </a:r>
            <a:endParaRPr lang="ru-RU" sz="4000" dirty="0"/>
          </a:p>
        </p:txBody>
      </p:sp>
      <p:grpSp>
        <p:nvGrpSpPr>
          <p:cNvPr id="2066" name="Группа 2065">
            <a:extLst>
              <a:ext uri="{FF2B5EF4-FFF2-40B4-BE49-F238E27FC236}">
                <a16:creationId xmlns:a16="http://schemas.microsoft.com/office/drawing/2014/main" id="{8F993D8F-2FFC-4C97-B9C8-8B8C40CA0DE2}"/>
              </a:ext>
            </a:extLst>
          </p:cNvPr>
          <p:cNvGrpSpPr/>
          <p:nvPr/>
        </p:nvGrpSpPr>
        <p:grpSpPr>
          <a:xfrm>
            <a:off x="1892975" y="1667819"/>
            <a:ext cx="7262599" cy="4097497"/>
            <a:chOff x="619760" y="1918027"/>
            <a:chExt cx="6634479" cy="3743117"/>
          </a:xfrm>
        </p:grpSpPr>
        <p:sp>
          <p:nvSpPr>
            <p:cNvPr id="2" name="Прямоугольник: скругленные верхние углы 1">
              <a:extLst>
                <a:ext uri="{FF2B5EF4-FFF2-40B4-BE49-F238E27FC236}">
                  <a16:creationId xmlns:a16="http://schemas.microsoft.com/office/drawing/2014/main" id="{18D8A43D-A85D-4787-BF4F-796C3AF765DE}"/>
                </a:ext>
              </a:extLst>
            </p:cNvPr>
            <p:cNvSpPr/>
            <p:nvPr/>
          </p:nvSpPr>
          <p:spPr>
            <a:xfrm>
              <a:off x="1046480" y="1918027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: скругленные верхние углы 9">
              <a:extLst>
                <a:ext uri="{FF2B5EF4-FFF2-40B4-BE49-F238E27FC236}">
                  <a16:creationId xmlns:a16="http://schemas.microsoft.com/office/drawing/2014/main" id="{1DC6C435-2720-4A9C-9330-6845FC5B10CE}"/>
                </a:ext>
              </a:extLst>
            </p:cNvPr>
            <p:cNvSpPr/>
            <p:nvPr/>
          </p:nvSpPr>
          <p:spPr>
            <a:xfrm>
              <a:off x="1060741" y="320040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: скругленные верхние углы 11">
              <a:extLst>
                <a:ext uri="{FF2B5EF4-FFF2-40B4-BE49-F238E27FC236}">
                  <a16:creationId xmlns:a16="http://schemas.microsoft.com/office/drawing/2014/main" id="{6093E075-44DF-4B38-99BD-530780E81573}"/>
                </a:ext>
              </a:extLst>
            </p:cNvPr>
            <p:cNvSpPr/>
            <p:nvPr/>
          </p:nvSpPr>
          <p:spPr>
            <a:xfrm>
              <a:off x="1046480" y="458216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: скругленные верхние углы 12">
              <a:extLst>
                <a:ext uri="{FF2B5EF4-FFF2-40B4-BE49-F238E27FC236}">
                  <a16:creationId xmlns:a16="http://schemas.microsoft.com/office/drawing/2014/main" id="{C42607C5-BBA8-445C-BC05-3DC41A41101E}"/>
                </a:ext>
              </a:extLst>
            </p:cNvPr>
            <p:cNvSpPr/>
            <p:nvPr/>
          </p:nvSpPr>
          <p:spPr>
            <a:xfrm>
              <a:off x="3383280" y="320040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: скругленные верхние углы 13">
              <a:extLst>
                <a:ext uri="{FF2B5EF4-FFF2-40B4-BE49-F238E27FC236}">
                  <a16:creationId xmlns:a16="http://schemas.microsoft.com/office/drawing/2014/main" id="{93BA56E4-E259-4CCA-8566-2A6BD9D9142C}"/>
                </a:ext>
              </a:extLst>
            </p:cNvPr>
            <p:cNvSpPr/>
            <p:nvPr/>
          </p:nvSpPr>
          <p:spPr>
            <a:xfrm>
              <a:off x="5457877" y="3200400"/>
              <a:ext cx="1198880" cy="1078984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" name="Соединитель: уступ 3">
              <a:extLst>
                <a:ext uri="{FF2B5EF4-FFF2-40B4-BE49-F238E27FC236}">
                  <a16:creationId xmlns:a16="http://schemas.microsoft.com/office/drawing/2014/main" id="{CE8BFEF2-3874-4439-8C29-9B62DF71F157}"/>
                </a:ext>
              </a:extLst>
            </p:cNvPr>
            <p:cNvCxnSpPr>
              <a:cxnSpLocks/>
              <a:stCxn id="2" idx="0"/>
            </p:cNvCxnSpPr>
            <p:nvPr/>
          </p:nvCxnSpPr>
          <p:spPr>
            <a:xfrm>
              <a:off x="2245360" y="2457519"/>
              <a:ext cx="1137920" cy="971481"/>
            </a:xfrm>
            <a:prstGeom prst="bentConnector3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Соединитель: уступ 16">
              <a:extLst>
                <a:ext uri="{FF2B5EF4-FFF2-40B4-BE49-F238E27FC236}">
                  <a16:creationId xmlns:a16="http://schemas.microsoft.com/office/drawing/2014/main" id="{2902F96B-125B-4C52-8EBC-0D775D2EFFA2}"/>
                </a:ext>
              </a:extLst>
            </p:cNvPr>
            <p:cNvCxnSpPr>
              <a:cxnSpLocks/>
              <a:stCxn id="12" idx="0"/>
            </p:cNvCxnSpPr>
            <p:nvPr/>
          </p:nvCxnSpPr>
          <p:spPr>
            <a:xfrm flipV="1">
              <a:off x="2245360" y="4050785"/>
              <a:ext cx="1123659" cy="1070867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14A02197-0E41-448A-B972-C7B2E8D3C859}"/>
                </a:ext>
              </a:extLst>
            </p:cNvPr>
            <p:cNvCxnSpPr>
              <a:cxnSpLocks/>
              <a:stCxn id="10" idx="0"/>
              <a:endCxn id="13" idx="2"/>
            </p:cNvCxnSpPr>
            <p:nvPr/>
          </p:nvCxnSpPr>
          <p:spPr>
            <a:xfrm>
              <a:off x="2259621" y="3739892"/>
              <a:ext cx="1123659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56741AB7-7D20-4BCC-AE96-8D0E35B48F55}"/>
                </a:ext>
              </a:extLst>
            </p:cNvPr>
            <p:cNvCxnSpPr>
              <a:cxnSpLocks/>
              <a:stCxn id="13" idx="0"/>
              <a:endCxn id="14" idx="2"/>
            </p:cNvCxnSpPr>
            <p:nvPr/>
          </p:nvCxnSpPr>
          <p:spPr>
            <a:xfrm>
              <a:off x="4582160" y="3739892"/>
              <a:ext cx="875717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FC56E37D-8CC4-4109-B5CA-96148036A3E4}"/>
                </a:ext>
              </a:extLst>
            </p:cNvPr>
            <p:cNvCxnSpPr>
              <a:cxnSpLocks/>
              <a:endCxn id="2" idx="2"/>
            </p:cNvCxnSpPr>
            <p:nvPr/>
          </p:nvCxnSpPr>
          <p:spPr>
            <a:xfrm>
              <a:off x="655320" y="2457519"/>
              <a:ext cx="39116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E38AFC27-1FB9-4BA0-B718-257C841CC1EA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>
              <a:off x="655320" y="3739892"/>
              <a:ext cx="405421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A72179A2-A94E-4FDE-A91C-761DA1D23C6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619760" y="5121652"/>
              <a:ext cx="42672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62" name="Блок-схема: сопоставление 2061">
              <a:extLst>
                <a:ext uri="{FF2B5EF4-FFF2-40B4-BE49-F238E27FC236}">
                  <a16:creationId xmlns:a16="http://schemas.microsoft.com/office/drawing/2014/main" id="{0985215A-03D2-4E4A-A6AB-21A3104A5C8F}"/>
                </a:ext>
              </a:extLst>
            </p:cNvPr>
            <p:cNvSpPr/>
            <p:nvPr/>
          </p:nvSpPr>
          <p:spPr>
            <a:xfrm rot="5400000">
              <a:off x="4874656" y="3642990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0" name="Блок-схема: сопоставление 49">
              <a:extLst>
                <a:ext uri="{FF2B5EF4-FFF2-40B4-BE49-F238E27FC236}">
                  <a16:creationId xmlns:a16="http://schemas.microsoft.com/office/drawing/2014/main" id="{F354052D-EAB7-47AE-93F0-10385B046198}"/>
                </a:ext>
              </a:extLst>
            </p:cNvPr>
            <p:cNvSpPr/>
            <p:nvPr/>
          </p:nvSpPr>
          <p:spPr>
            <a:xfrm rot="5400000">
              <a:off x="2968192" y="3332098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1" name="Блок-схема: сопоставление 50">
              <a:extLst>
                <a:ext uri="{FF2B5EF4-FFF2-40B4-BE49-F238E27FC236}">
                  <a16:creationId xmlns:a16="http://schemas.microsoft.com/office/drawing/2014/main" id="{396F6B27-602C-4CA8-B722-C2436FDBB6BD}"/>
                </a:ext>
              </a:extLst>
            </p:cNvPr>
            <p:cNvSpPr/>
            <p:nvPr/>
          </p:nvSpPr>
          <p:spPr>
            <a:xfrm rot="5400000">
              <a:off x="2967717" y="3642990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2" name="Блок-схема: сопоставление 51">
              <a:extLst>
                <a:ext uri="{FF2B5EF4-FFF2-40B4-BE49-F238E27FC236}">
                  <a16:creationId xmlns:a16="http://schemas.microsoft.com/office/drawing/2014/main" id="{99E9F9BA-CADD-4E3D-B64C-7C1F714C8B96}"/>
                </a:ext>
              </a:extLst>
            </p:cNvPr>
            <p:cNvSpPr/>
            <p:nvPr/>
          </p:nvSpPr>
          <p:spPr>
            <a:xfrm rot="5400000">
              <a:off x="2966011" y="3953883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6C6CA724-2FAE-44D1-8D66-E5A7F037D7F3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>
              <a:off x="6656757" y="3739892"/>
              <a:ext cx="597482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Блок-схема: сопоставление 54">
              <a:extLst>
                <a:ext uri="{FF2B5EF4-FFF2-40B4-BE49-F238E27FC236}">
                  <a16:creationId xmlns:a16="http://schemas.microsoft.com/office/drawing/2014/main" id="{443C7452-CCC2-444E-A44D-B26633C790C4}"/>
                </a:ext>
              </a:extLst>
            </p:cNvPr>
            <p:cNvSpPr/>
            <p:nvPr/>
          </p:nvSpPr>
          <p:spPr>
            <a:xfrm rot="5400000">
              <a:off x="6844391" y="3642990"/>
              <a:ext cx="219494" cy="193804"/>
            </a:xfrm>
            <a:prstGeom prst="flowChartCollat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4942C757-DE3B-45A8-BD7D-2EA4947144C5}"/>
              </a:ext>
            </a:extLst>
          </p:cNvPr>
          <p:cNvSpPr txBox="1"/>
          <p:nvPr/>
        </p:nvSpPr>
        <p:spPr>
          <a:xfrm>
            <a:off x="2720887" y="2039208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D20C4B-C1EA-4BE5-AAED-9787617E3465}"/>
              </a:ext>
            </a:extLst>
          </p:cNvPr>
          <p:cNvSpPr txBox="1"/>
          <p:nvPr/>
        </p:nvSpPr>
        <p:spPr>
          <a:xfrm>
            <a:off x="2720887" y="3442409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CCE8A8-DD6E-4A07-B348-7562FB9C1E25}"/>
              </a:ext>
            </a:extLst>
          </p:cNvPr>
          <p:cNvSpPr txBox="1"/>
          <p:nvPr/>
        </p:nvSpPr>
        <p:spPr>
          <a:xfrm>
            <a:off x="2720886" y="4943914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D98E3F9-713F-4D7E-87C3-A92376CBEB22}"/>
              </a:ext>
            </a:extLst>
          </p:cNvPr>
          <p:cNvSpPr txBox="1"/>
          <p:nvPr/>
        </p:nvSpPr>
        <p:spPr>
          <a:xfrm>
            <a:off x="5282326" y="3442409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EFCD680-AAEA-4EEE-B014-A372EF5C321B}"/>
              </a:ext>
            </a:extLst>
          </p:cNvPr>
          <p:cNvSpPr txBox="1"/>
          <p:nvPr/>
        </p:nvSpPr>
        <p:spPr>
          <a:xfrm>
            <a:off x="7588610" y="3420693"/>
            <a:ext cx="5839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1000"/>
              </a:spcAft>
            </a:pPr>
            <a:r>
              <a:rPr lang="ru-RU" sz="2400" dirty="0">
                <a:latin typeface="Arial" panose="020B0604020202020204" pitchFamily="34" charset="0"/>
              </a:rPr>
              <a:t>Р</a:t>
            </a:r>
            <a:r>
              <a:rPr lang="en-US" sz="2400" dirty="0">
                <a:latin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5087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7C8365-0FA6-43E9-A110-0FAACDDE6AC2}"/>
              </a:ext>
            </a:extLst>
          </p:cNvPr>
          <p:cNvSpPr/>
          <p:nvPr/>
        </p:nvSpPr>
        <p:spPr>
          <a:xfrm>
            <a:off x="7239978" y="0"/>
            <a:ext cx="495202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A180A652-10BD-4956-AB06-C3FE0740D979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20496311-1AC8-4F81-91A0-643635DDE666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Заголовок 4">
            <a:extLst>
              <a:ext uri="{FF2B5EF4-FFF2-40B4-BE49-F238E27FC236}">
                <a16:creationId xmlns:a16="http://schemas.microsoft.com/office/drawing/2014/main" id="{14B6388C-7DB9-4678-A8F2-A275EB7EC98F}"/>
              </a:ext>
            </a:extLst>
          </p:cNvPr>
          <p:cNvSpPr txBox="1">
            <a:spLocks/>
          </p:cNvSpPr>
          <p:nvPr/>
        </p:nvSpPr>
        <p:spPr>
          <a:xfrm>
            <a:off x="886457" y="154657"/>
            <a:ext cx="6353521" cy="1193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4000"/>
              <a:t>Погружение в предметную область</a:t>
            </a:r>
            <a:endParaRPr lang="ru-RU" sz="4000" dirty="0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28F94F0D-DCB4-47A0-BEF5-899074DCE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62" y="1793439"/>
            <a:ext cx="10262536" cy="284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3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7C8365-0FA6-43E9-A110-0FAACDDE6AC2}"/>
              </a:ext>
            </a:extLst>
          </p:cNvPr>
          <p:cNvSpPr/>
          <p:nvPr/>
        </p:nvSpPr>
        <p:spPr>
          <a:xfrm>
            <a:off x="7239978" y="0"/>
            <a:ext cx="495202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A180A652-10BD-4956-AB06-C3FE0740D979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20496311-1AC8-4F81-91A0-643635DDE666}"/>
              </a:ext>
            </a:extLst>
          </p:cNvPr>
          <p:cNvSpPr txBox="1">
            <a:spLocks/>
          </p:cNvSpPr>
          <p:nvPr/>
        </p:nvSpPr>
        <p:spPr>
          <a:xfrm>
            <a:off x="10932531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" name="Заголовок 4">
            <a:extLst>
              <a:ext uri="{FF2B5EF4-FFF2-40B4-BE49-F238E27FC236}">
                <a16:creationId xmlns:a16="http://schemas.microsoft.com/office/drawing/2014/main" id="{14B6388C-7DB9-4678-A8F2-A275EB7EC98F}"/>
              </a:ext>
            </a:extLst>
          </p:cNvPr>
          <p:cNvSpPr txBox="1">
            <a:spLocks/>
          </p:cNvSpPr>
          <p:nvPr/>
        </p:nvSpPr>
        <p:spPr>
          <a:xfrm>
            <a:off x="886457" y="154657"/>
            <a:ext cx="6353521" cy="1193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4000"/>
              <a:t>Погружение в предметную область</a:t>
            </a:r>
            <a:endParaRPr lang="ru-RU" sz="4000" dirty="0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28F94F0D-DCB4-47A0-BEF5-899074DCE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03" y="1425023"/>
            <a:ext cx="8050491" cy="223141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4556C8-7079-4A5F-9B06-620CC6418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01" y="4026822"/>
            <a:ext cx="9828105" cy="1831761"/>
          </a:xfrm>
          <a:prstGeom prst="rect">
            <a:avLst/>
          </a:prstGeom>
        </p:spPr>
      </p:pic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5BAA1D0C-099F-45EE-9DA5-BED2AEC4B74C}"/>
              </a:ext>
            </a:extLst>
          </p:cNvPr>
          <p:cNvSpPr/>
          <p:nvPr/>
        </p:nvSpPr>
        <p:spPr>
          <a:xfrm>
            <a:off x="4732256" y="3733433"/>
            <a:ext cx="122548" cy="216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9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7C8365-0FA6-43E9-A110-0FAACDDE6AC2}"/>
              </a:ext>
            </a:extLst>
          </p:cNvPr>
          <p:cNvSpPr/>
          <p:nvPr/>
        </p:nvSpPr>
        <p:spPr>
          <a:xfrm>
            <a:off x="7239978" y="0"/>
            <a:ext cx="495202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A180A652-10BD-4956-AB06-C3FE0740D979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20496311-1AC8-4F81-91A0-643635DDE666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" name="Заголовок 4">
            <a:extLst>
              <a:ext uri="{FF2B5EF4-FFF2-40B4-BE49-F238E27FC236}">
                <a16:creationId xmlns:a16="http://schemas.microsoft.com/office/drawing/2014/main" id="{14B6388C-7DB9-4678-A8F2-A275EB7EC98F}"/>
              </a:ext>
            </a:extLst>
          </p:cNvPr>
          <p:cNvSpPr txBox="1">
            <a:spLocks/>
          </p:cNvSpPr>
          <p:nvPr/>
        </p:nvSpPr>
        <p:spPr>
          <a:xfrm>
            <a:off x="886457" y="154657"/>
            <a:ext cx="6353521" cy="1193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4000"/>
              <a:t>Погружение в предметную область</a:t>
            </a:r>
            <a:endParaRPr lang="ru-RU" sz="40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BEEF863-5E82-4451-B13B-007B16964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45" y="1718421"/>
            <a:ext cx="17092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7A08E913-5913-48F2-90FD-3335EEC54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817730"/>
              </p:ext>
            </p:extLst>
          </p:nvPr>
        </p:nvGraphicFramePr>
        <p:xfrm>
          <a:off x="314445" y="1718422"/>
          <a:ext cx="11563110" cy="3800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8172332" imgH="2705130" progId="Visio.Drawing.15">
                  <p:embed/>
                </p:oleObj>
              </mc:Choice>
              <mc:Fallback>
                <p:oleObj r:id="rId3" imgW="8172332" imgH="27051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45" y="1718422"/>
                        <a:ext cx="11563110" cy="3800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33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A180A652-10BD-4956-AB06-C3FE0740D979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9">
            <a:extLst>
              <a:ext uri="{FF2B5EF4-FFF2-40B4-BE49-F238E27FC236}">
                <a16:creationId xmlns:a16="http://schemas.microsoft.com/office/drawing/2014/main" id="{20496311-1AC8-4F81-91A0-643635DDE666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81160DF-4F63-47FB-9305-8B253739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469" y="112063"/>
            <a:ext cx="2818277" cy="915750"/>
          </a:xfrm>
        </p:spPr>
        <p:txBody>
          <a:bodyPr/>
          <a:lstStyle/>
          <a:p>
            <a:pPr algn="l"/>
            <a:r>
              <a:rPr lang="ru-RU" dirty="0"/>
              <a:t>Задачи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12A4FFD-972A-4FCD-B69D-C8D09AC38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168157"/>
              </p:ext>
            </p:extLst>
          </p:nvPr>
        </p:nvGraphicFramePr>
        <p:xfrm>
          <a:off x="660950" y="1027812"/>
          <a:ext cx="8803562" cy="5093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677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>
            <a:extLst>
              <a:ext uri="{FF2B5EF4-FFF2-40B4-BE49-F238E27FC236}">
                <a16:creationId xmlns:a16="http://schemas.microsoft.com/office/drawing/2014/main" id="{DA4BB447-12FD-4F99-B143-DAB35E371186}"/>
              </a:ext>
            </a:extLst>
          </p:cNvPr>
          <p:cNvSpPr/>
          <p:nvPr/>
        </p:nvSpPr>
        <p:spPr>
          <a:xfrm>
            <a:off x="11272968" y="6120881"/>
            <a:ext cx="569167" cy="5691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9">
            <a:extLst>
              <a:ext uri="{FF2B5EF4-FFF2-40B4-BE49-F238E27FC236}">
                <a16:creationId xmlns:a16="http://schemas.microsoft.com/office/drawing/2014/main" id="{40D30D8D-5AF8-418D-BBE6-3D9C36077391}"/>
              </a:ext>
            </a:extLst>
          </p:cNvPr>
          <p:cNvSpPr txBox="1">
            <a:spLocks/>
          </p:cNvSpPr>
          <p:nvPr/>
        </p:nvSpPr>
        <p:spPr>
          <a:xfrm>
            <a:off x="10923104" y="6120882"/>
            <a:ext cx="1268896" cy="7371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50E6F4A-6FA6-47A4-A473-938196BD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75" y="229018"/>
            <a:ext cx="6090884" cy="58654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Математическая модель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F4FB73-F447-4BF9-B1FF-891025D3D658}"/>
                  </a:ext>
                </a:extLst>
              </p:cNvPr>
              <p:cNvSpPr txBox="1"/>
              <p:nvPr/>
            </p:nvSpPr>
            <p:spPr>
              <a:xfrm>
                <a:off x="505907" y="815560"/>
                <a:ext cx="7308914" cy="5866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Множества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  <m:r>
                      <a:rPr lang="ru-RU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– компоненты, </a:t>
                </a:r>
                <a14:m>
                  <m:oMath xmlns:m="http://schemas.openxmlformats.org/officeDocument/2006/math"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𝑖</m:t>
                    </m:r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1,</m:t>
                        </m:r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𝑗</m:t>
                    </m:r>
                  </m:oMath>
                </a14:m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критерии качества, </a:t>
                </a:r>
                <a14:m>
                  <m:oMath xmlns:m="http://schemas.openxmlformats.org/officeDocument/2006/math"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𝑗</m:t>
                    </m:r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1,</m:t>
                        </m:r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𝑚</m:t>
                        </m:r>
                      </m:e>
                    </m:acc>
                  </m:oMath>
                </a14:m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Константы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плановая масса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компонента в тоннах;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минимальная масса</a:t>
                </a:r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компонента;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максимальная масса</a:t>
                </a:r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компонента;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минимальное качество товарного продукта по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𝑗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критерию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максимальное качество товарного продукта по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𝑗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критерию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текущее качество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𝑗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критерия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компонента;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плановая масса товарного продукта в тоннах.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Переменные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– расчетная масса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компонента.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Ограничения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ru-RU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f>
                        <m:fPr>
                          <m:ctrlP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  <m: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𝑔</m:t>
                                  </m:r>
                                </m:den>
                              </m:f>
                              <m: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 × 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ru-RU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ru-RU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𝑒</m:t>
                          </m:r>
                        </m:e>
                        <m:sub>
                          <m: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ru-RU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ru-RU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ru-RU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</m:t>
                          </m:r>
                          <m:r>
                            <a:rPr lang="ru-RU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</m:acc>
                    </m:oMath>
                  </m:oMathPara>
                </a14:m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– итоговое качество должно быть равно плановому (среднее арифметическое массового соотношения * качество);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=1</m:t>
                        </m:r>
                      </m:sub>
                      <m:sup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𝑔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– план по массе должен выполняться;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ru-RU" sz="1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≤</m:t>
                    </m:r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≤</m:t>
                    </m:r>
                    <m:sSub>
                      <m:sSubPr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𝑖</m:t>
                    </m:r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1,</m:t>
                        </m:r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– ограничение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ru-RU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компонента в тоннах.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Целевая функция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=1</m:t>
                        </m:r>
                      </m:sub>
                      <m:sup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sup>
                      <m:e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ru-RU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nary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ru-RU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𝑚𝑖𝑛</m:t>
                    </m:r>
                  </m:oMath>
                </a14:m>
                <a:r>
                  <a:rPr lang="ru-RU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минимальное расхождение по массе с календарным планом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F4FB73-F447-4BF9-B1FF-891025D3D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07" y="815560"/>
                <a:ext cx="7308914" cy="5866799"/>
              </a:xfrm>
              <a:prstGeom prst="rect">
                <a:avLst/>
              </a:prstGeom>
              <a:blipFill>
                <a:blip r:embed="rId2"/>
                <a:stretch>
                  <a:fillRect l="-3169" t="-312" b="-7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958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4A021"/>
      </a:accent1>
      <a:accent2>
        <a:srgbClr val="3F7818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739A29"/>
      </a:hlink>
      <a:folHlink>
        <a:srgbClr val="6C911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6923</TotalTime>
  <Words>1006</Words>
  <Application>Microsoft Office PowerPoint</Application>
  <PresentationFormat>Широкоэкранный</PresentationFormat>
  <Paragraphs>120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Trebuchet MS</vt:lpstr>
      <vt:lpstr>Wingdings 3</vt:lpstr>
      <vt:lpstr>Аспект</vt:lpstr>
      <vt:lpstr>Visio.Drawing.15</vt:lpstr>
      <vt:lpstr>Оптимизация операционного плана приготовления нефтепродуктов</vt:lpstr>
      <vt:lpstr>Предмет</vt:lpstr>
      <vt:lpstr>Погружение в предметную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</vt:lpstr>
      <vt:lpstr>Математическая модель</vt:lpstr>
      <vt:lpstr>Презентация PowerPoint</vt:lpstr>
      <vt:lpstr>Реализация в Excel</vt:lpstr>
      <vt:lpstr>Презентация PowerPoint</vt:lpstr>
      <vt:lpstr>Презентация PowerPoint</vt:lpstr>
      <vt:lpstr>Презентация PowerPoint</vt:lpstr>
      <vt:lpstr>Презентация PowerPoint</vt:lpstr>
      <vt:lpstr>SciPy</vt:lpstr>
      <vt:lpstr>NetworkX </vt:lpstr>
      <vt:lpstr>Список использованной литературы</vt:lpstr>
      <vt:lpstr>Список использованной литературы</vt:lpstr>
      <vt:lpstr>Список использованной литературы</vt:lpstr>
      <vt:lpstr>Оптимизация операционного плана приготовления нефтепродуктов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Многособытийная оптимизация смешения нефтепродуктов при расчете операционного плана НПЗ</dc:title>
  <dc:creator>Вячеслав</dc:creator>
  <cp:lastModifiedBy>Заводов Вячеслав</cp:lastModifiedBy>
  <cp:revision>29</cp:revision>
  <dcterms:created xsi:type="dcterms:W3CDTF">2021-10-23T12:09:00Z</dcterms:created>
  <dcterms:modified xsi:type="dcterms:W3CDTF">2023-02-01T13:49:43Z</dcterms:modified>
</cp:coreProperties>
</file>