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37faafc4c_2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437faafc4c_2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437faafc4c_2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437faafc4c_2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37faafc4c_2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437faafc4c_2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437faafc4c_2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437faafc4c_2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437faafc4c_2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437faafc4c_2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437faafc4c_2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437faafc4c_2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437faafc4c_2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437faafc4c_2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437faafc4c_2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437faafc4c_2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437faafc4c_2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437faafc4c_2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437faafc4c_2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437faafc4c_2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37faafc4c_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37faafc4c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437faafc4c_2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437faafc4c_2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437faafc4c_2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437faafc4c_2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437faafc4c_2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437faafc4c_2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437faafc4c_2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437faafc4c_2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437faafc4c_2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437faafc4c_2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437faafc4c_2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437faafc4c_2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437faafc4c_2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437faafc4c_2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437faafc4c_2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437faafc4c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437faafc4c_2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437faafc4c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437faafc4c_2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437faafc4c_2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37faafc4c_2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37faafc4c_2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37faafc4c_2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37faafc4c_2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37faafc4c_2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37faafc4c_2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437faafc4c_2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437faafc4c_2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hyperlink" Target="https://www.overleaf.com/8454388756mccydkdjcds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865750"/>
            <a:ext cx="9144000" cy="293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880"/>
              <a:t>Оптимизация алгоритма сравнения дескрипторных сущностей с помощью подхода параллельных вычислений worker pool</a:t>
            </a:r>
            <a:endParaRPr sz="38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4572000" y="4072675"/>
            <a:ext cx="42603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Студент: Михайлов А. А.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Руководитель: Канева О.Н.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Пороговое значение</a:t>
            </a:r>
            <a:endParaRPr sz="2940"/>
          </a:p>
        </p:txBody>
      </p:sp>
      <p:cxnSp>
        <p:nvCxnSpPr>
          <p:cNvPr id="123" name="Google Shape;123;p22"/>
          <p:cNvCxnSpPr/>
          <p:nvPr/>
        </p:nvCxnSpPr>
        <p:spPr>
          <a:xfrm>
            <a:off x="512225" y="4627625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22"/>
          <p:cNvCxnSpPr/>
          <p:nvPr/>
        </p:nvCxnSpPr>
        <p:spPr>
          <a:xfrm>
            <a:off x="512225" y="4899500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22"/>
          <p:cNvSpPr txBox="1"/>
          <p:nvPr/>
        </p:nvSpPr>
        <p:spPr>
          <a:xfrm>
            <a:off x="865475" y="4431125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старый алгоритм</a:t>
            </a:r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865475" y="4703000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оптимизированный алгоритм</a:t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9512" y="1542575"/>
            <a:ext cx="4769416" cy="28203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Перспектива параллельных вычислений</a:t>
            </a:r>
            <a:endParaRPr sz="2940"/>
          </a:p>
        </p:txBody>
      </p:sp>
      <p:cxnSp>
        <p:nvCxnSpPr>
          <p:cNvPr id="133" name="Google Shape;133;p23"/>
          <p:cNvCxnSpPr/>
          <p:nvPr/>
        </p:nvCxnSpPr>
        <p:spPr>
          <a:xfrm>
            <a:off x="512225" y="4627625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23"/>
          <p:cNvCxnSpPr/>
          <p:nvPr/>
        </p:nvCxnSpPr>
        <p:spPr>
          <a:xfrm>
            <a:off x="512225" y="4899500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23"/>
          <p:cNvSpPr txBox="1"/>
          <p:nvPr/>
        </p:nvSpPr>
        <p:spPr>
          <a:xfrm>
            <a:off x="865475" y="4431125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старый алгоритм</a:t>
            </a:r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865475" y="4703000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оптимизированный алгоритм</a:t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725" y="1905675"/>
            <a:ext cx="8574575" cy="2094173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/>
        </p:nvSpPr>
        <p:spPr>
          <a:xfrm>
            <a:off x="227950" y="1113025"/>
            <a:ext cx="9144000" cy="3386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threshold value = 2421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forfor_array = декартово произведение всевозможных пар при сравнении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если (количество пар &gt; threshold value)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Параллельные вычисления на </a:t>
            </a:r>
            <a:r>
              <a:rPr lang="ru" sz="16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потоках: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str_similarity_arr = нахождение близости каждой пары с помощью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__str_similarity()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иначе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str_similarity_arr = нахождение близости каждой пары с помощью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18288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__str_similarity()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проходимся по всем значениям близости пар декартового произведения: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ДАЛЬНЕЙШИЕ ВЫЧИСЛЕНИЯ НА ОСНОВЕ str_similarity_arr</a:t>
            </a:r>
            <a:endParaRPr b="1"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3" name="Google Shape;143;p24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Графики зависимости времени выполнения от количества пар при разном количестве потоков</a:t>
            </a:r>
            <a:endParaRPr sz="2940"/>
          </a:p>
        </p:txBody>
      </p:sp>
      <p:pic>
        <p:nvPicPr>
          <p:cNvPr id="149" name="Google Shape;149;p25"/>
          <p:cNvPicPr preferRelativeResize="0"/>
          <p:nvPr/>
        </p:nvPicPr>
        <p:blipFill rotWithShape="1">
          <a:blip r:embed="rId3">
            <a:alphaModFix/>
          </a:blip>
          <a:srcRect b="0" l="0" r="0" t="12319"/>
          <a:stretch/>
        </p:blipFill>
        <p:spPr>
          <a:xfrm>
            <a:off x="126875" y="1449775"/>
            <a:ext cx="8890250" cy="35626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Точки пересечения f1-f2 и f2-f3</a:t>
            </a:r>
            <a:endParaRPr sz="2940"/>
          </a:p>
        </p:txBody>
      </p:sp>
      <p:pic>
        <p:nvPicPr>
          <p:cNvPr id="155" name="Google Shape;155;p26"/>
          <p:cNvPicPr preferRelativeResize="0"/>
          <p:nvPr/>
        </p:nvPicPr>
        <p:blipFill rotWithShape="1">
          <a:blip r:embed="rId3">
            <a:alphaModFix/>
          </a:blip>
          <a:srcRect b="0" l="0" r="0" t="12319"/>
          <a:stretch/>
        </p:blipFill>
        <p:spPr>
          <a:xfrm>
            <a:off x="126875" y="1449775"/>
            <a:ext cx="8890250" cy="35626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56" name="Google Shape;15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6875" y="1449775"/>
            <a:ext cx="8890250" cy="35626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7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Взаимное расположение точек пересечения графиков f1-f4</a:t>
            </a:r>
            <a:endParaRPr sz="2940"/>
          </a:p>
        </p:txBody>
      </p:sp>
      <p:pic>
        <p:nvPicPr>
          <p:cNvPr id="162" name="Google Shape;16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25" y="1624313"/>
            <a:ext cx="8890250" cy="189487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Взаимное расположение точек пересечения графиков f1-f4</a:t>
            </a:r>
            <a:endParaRPr sz="2940"/>
          </a:p>
        </p:txBody>
      </p:sp>
      <p:pic>
        <p:nvPicPr>
          <p:cNvPr id="168" name="Google Shape;16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25" y="1624313"/>
            <a:ext cx="8890250" cy="189487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69" name="Google Shape;16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25" y="1624323"/>
            <a:ext cx="8890250" cy="18948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Опоясывающая кривая</a:t>
            </a:r>
            <a:endParaRPr sz="2940"/>
          </a:p>
        </p:txBody>
      </p:sp>
      <p:pic>
        <p:nvPicPr>
          <p:cNvPr id="175" name="Google Shape;17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738" y="1113025"/>
            <a:ext cx="6320026" cy="385342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График опоясывающей кривой</a:t>
            </a:r>
            <a:endParaRPr sz="2940"/>
          </a:p>
        </p:txBody>
      </p:sp>
      <p:pic>
        <p:nvPicPr>
          <p:cNvPr id="181" name="Google Shape;1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25" y="1624313"/>
            <a:ext cx="8890250" cy="189487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82" name="Google Shape;18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25" y="1624323"/>
            <a:ext cx="8890250" cy="18948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183" name="Google Shape;18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9625" y="1624325"/>
            <a:ext cx="8919851" cy="18948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/>
        </p:nvSpPr>
        <p:spPr>
          <a:xfrm>
            <a:off x="0" y="2171550"/>
            <a:ext cx="9144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434343"/>
                </a:solidFill>
              </a:rPr>
              <a:t>y = </a:t>
            </a:r>
            <a:r>
              <a:rPr lang="ru" sz="6000">
                <a:solidFill>
                  <a:srgbClr val="FF0000"/>
                </a:solidFill>
              </a:rPr>
              <a:t>a</a:t>
            </a:r>
            <a:r>
              <a:rPr lang="ru" sz="6000">
                <a:solidFill>
                  <a:srgbClr val="434343"/>
                </a:solidFill>
              </a:rPr>
              <a:t>x + </a:t>
            </a:r>
            <a:r>
              <a:rPr lang="ru" sz="6000">
                <a:solidFill>
                  <a:srgbClr val="FF0000"/>
                </a:solidFill>
              </a:rPr>
              <a:t>c</a:t>
            </a:r>
            <a:endParaRPr sz="5400">
              <a:solidFill>
                <a:srgbClr val="FF0000"/>
              </a:solidFill>
            </a:endParaRPr>
          </a:p>
        </p:txBody>
      </p:sp>
      <p:sp>
        <p:nvSpPr>
          <p:cNvPr id="189" name="Google Shape;189;p31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Уравнение прямой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0" y="2171550"/>
            <a:ext cx="9144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– любой объект из профессионально-образовательной сферы, который можно описать с помощью </a:t>
            </a:r>
            <a:r>
              <a:rPr i="1" lang="ru" sz="2000">
                <a:solidFill>
                  <a:srgbClr val="434343"/>
                </a:solidFill>
              </a:rPr>
              <a:t>Знать, Уметь, Владеть</a:t>
            </a:r>
            <a:endParaRPr i="1"/>
          </a:p>
        </p:txBody>
      </p:sp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Дескрипторная сущность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График зависимости коэффициента при х от количества потоков</a:t>
            </a:r>
            <a:endParaRPr sz="2940"/>
          </a:p>
        </p:txBody>
      </p:sp>
      <p:pic>
        <p:nvPicPr>
          <p:cNvPr id="195" name="Google Shape;19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750" y="1243696"/>
            <a:ext cx="6320025" cy="3722754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График зависимости свободного члена от количества потоков</a:t>
            </a:r>
            <a:endParaRPr sz="2940"/>
          </a:p>
        </p:txBody>
      </p:sp>
      <p:pic>
        <p:nvPicPr>
          <p:cNvPr id="201" name="Google Shape;20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4750" y="1270025"/>
            <a:ext cx="6320025" cy="3664552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Аппроксимация графика зависимости времени работы при </a:t>
            </a:r>
            <a:r>
              <a:rPr lang="ru" sz="2940">
                <a:solidFill>
                  <a:srgbClr val="FF0000"/>
                </a:solidFill>
              </a:rPr>
              <a:t>15</a:t>
            </a:r>
            <a:r>
              <a:rPr lang="ru" sz="2940"/>
              <a:t> и </a:t>
            </a:r>
            <a:r>
              <a:rPr lang="ru" sz="2940">
                <a:solidFill>
                  <a:srgbClr val="FF0000"/>
                </a:solidFill>
              </a:rPr>
              <a:t>16</a:t>
            </a:r>
            <a:r>
              <a:rPr lang="ru" sz="2940"/>
              <a:t> от количества пар в декартовом произведении</a:t>
            </a:r>
            <a:endParaRPr sz="2940"/>
          </a:p>
        </p:txBody>
      </p:sp>
      <p:pic>
        <p:nvPicPr>
          <p:cNvPr id="207" name="Google Shape;20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1988" y="1521600"/>
            <a:ext cx="6320025" cy="34984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Точка пересечения графиков f15-f16</a:t>
            </a:r>
            <a:endParaRPr sz="2940"/>
          </a:p>
        </p:txBody>
      </p:sp>
      <p:pic>
        <p:nvPicPr>
          <p:cNvPr id="213" name="Google Shape;21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000" y="2038950"/>
            <a:ext cx="8890250" cy="1065600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6"/>
          <p:cNvSpPr txBox="1"/>
          <p:nvPr/>
        </p:nvSpPr>
        <p:spPr>
          <a:xfrm>
            <a:off x="311700" y="1986325"/>
            <a:ext cx="88323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Сопоставление данных при работе в 8 потоках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Уравнение, полученное от модели: </a:t>
            </a:r>
            <a:r>
              <a:rPr b="1" lang="ru" sz="2000">
                <a:solidFill>
                  <a:srgbClr val="434343"/>
                </a:solidFill>
              </a:rPr>
              <a:t>y=0.02006547007 x+139.66</a:t>
            </a:r>
            <a:r>
              <a:rPr lang="ru" sz="2000">
                <a:solidFill>
                  <a:srgbClr val="434343"/>
                </a:solidFill>
              </a:rPr>
              <a:t>. 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Уравнение, составленное на основе проведенное эксперимента: </a:t>
            </a:r>
            <a:r>
              <a:rPr b="1" lang="ru" sz="2000">
                <a:solidFill>
                  <a:srgbClr val="434343"/>
                </a:solidFill>
              </a:rPr>
              <a:t>y=0.020301 x+137.982</a:t>
            </a:r>
            <a:r>
              <a:rPr lang="ru" sz="2000">
                <a:solidFill>
                  <a:srgbClr val="434343"/>
                </a:solidFill>
              </a:rPr>
              <a:t>.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delt a=0.000236.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delt c =1.678 </a:t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34343"/>
                </a:solidFill>
              </a:rPr>
              <a:t>Точка пересечения f7-f8 лежит на опоясывающей кривой</a:t>
            </a:r>
            <a:endParaRPr sz="2000">
              <a:solidFill>
                <a:srgbClr val="434343"/>
              </a:solidFill>
            </a:endParaRPr>
          </a:p>
        </p:txBody>
      </p:sp>
      <p:sp>
        <p:nvSpPr>
          <p:cNvPr id="219" name="Google Shape;219;p36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Адекватность полученных приближений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 txBox="1"/>
          <p:nvPr/>
        </p:nvSpPr>
        <p:spPr>
          <a:xfrm>
            <a:off x="311700" y="1309550"/>
            <a:ext cx="88323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Алгоритм:</a:t>
            </a:r>
            <a:endParaRPr sz="1700">
              <a:solidFill>
                <a:schemeClr val="dk1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1 на вход подаются два дескриптора для сравнения;</a:t>
            </a:r>
            <a:endParaRPr sz="1700">
              <a:solidFill>
                <a:schemeClr val="dk1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2 оценивается декартово произведение – количество пар;</a:t>
            </a:r>
            <a:endParaRPr sz="1700">
              <a:solidFill>
                <a:schemeClr val="dk1"/>
              </a:solidFill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3 подбор количества потоков: 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перебираем count [от 1 до количества возможных потоков машины]: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		если аппроксимация при count потоков дает прогноз времени больше, чем опоясывающая кривая: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			переходим к следующему count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		иначе: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			оптимальное количество потоков = count 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dk1"/>
                </a:solidFill>
              </a:rPr>
              <a:t>			конце поиска</a:t>
            </a:r>
            <a:endParaRPr sz="1700">
              <a:solidFill>
                <a:schemeClr val="dk1"/>
              </a:solidFill>
            </a:endParaRPr>
          </a:p>
        </p:txBody>
      </p:sp>
      <p:sp>
        <p:nvSpPr>
          <p:cNvPr id="225" name="Google Shape;225;p37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Итоговое решение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8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Визуализация результата</a:t>
            </a:r>
            <a:endParaRPr sz="2940"/>
          </a:p>
        </p:txBody>
      </p:sp>
      <p:pic>
        <p:nvPicPr>
          <p:cNvPr id="231" name="Google Shape;231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25" y="1624313"/>
            <a:ext cx="8890250" cy="1894877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32" name="Google Shape;232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25" y="1624323"/>
            <a:ext cx="8890250" cy="18948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pic>
        <p:nvPicPr>
          <p:cNvPr id="233" name="Google Shape;233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25" y="1624323"/>
            <a:ext cx="8890250" cy="18948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cxnSp>
        <p:nvCxnSpPr>
          <p:cNvPr id="234" name="Google Shape;234;p38"/>
          <p:cNvCxnSpPr/>
          <p:nvPr/>
        </p:nvCxnSpPr>
        <p:spPr>
          <a:xfrm flipH="1" rot="10800000">
            <a:off x="170275" y="3153175"/>
            <a:ext cx="676800" cy="120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38"/>
          <p:cNvCxnSpPr/>
          <p:nvPr/>
        </p:nvCxnSpPr>
        <p:spPr>
          <a:xfrm flipH="1" rot="10800000">
            <a:off x="847075" y="3095875"/>
            <a:ext cx="847800" cy="573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38"/>
          <p:cNvCxnSpPr/>
          <p:nvPr/>
        </p:nvCxnSpPr>
        <p:spPr>
          <a:xfrm flipH="1" rot="10800000">
            <a:off x="1694875" y="2939275"/>
            <a:ext cx="2849400" cy="156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38"/>
          <p:cNvCxnSpPr/>
          <p:nvPr/>
        </p:nvCxnSpPr>
        <p:spPr>
          <a:xfrm flipH="1" rot="10800000">
            <a:off x="4572000" y="2768275"/>
            <a:ext cx="4140000" cy="171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8" name="Google Shape;238;p38"/>
          <p:cNvSpPr/>
          <p:nvPr/>
        </p:nvSpPr>
        <p:spPr>
          <a:xfrm>
            <a:off x="804325" y="3095875"/>
            <a:ext cx="121200" cy="120900"/>
          </a:xfrm>
          <a:prstGeom prst="flowChartConnector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8"/>
          <p:cNvSpPr/>
          <p:nvPr/>
        </p:nvSpPr>
        <p:spPr>
          <a:xfrm>
            <a:off x="1633500" y="3032275"/>
            <a:ext cx="121200" cy="120900"/>
          </a:xfrm>
          <a:prstGeom prst="flowChartConnector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38"/>
          <p:cNvSpPr/>
          <p:nvPr/>
        </p:nvSpPr>
        <p:spPr>
          <a:xfrm>
            <a:off x="4511400" y="2880725"/>
            <a:ext cx="121200" cy="120900"/>
          </a:xfrm>
          <a:prstGeom prst="flowChartConnector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8"/>
          <p:cNvSpPr/>
          <p:nvPr/>
        </p:nvSpPr>
        <p:spPr>
          <a:xfrm>
            <a:off x="8627700" y="2726800"/>
            <a:ext cx="121200" cy="120900"/>
          </a:xfrm>
          <a:prstGeom prst="flowChartConnector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2" name="Google Shape;242;p38"/>
          <p:cNvCxnSpPr/>
          <p:nvPr/>
        </p:nvCxnSpPr>
        <p:spPr>
          <a:xfrm flipH="1" rot="10800000">
            <a:off x="8712000" y="2739775"/>
            <a:ext cx="384600" cy="285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 дескрипторных сущностей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4198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студент_иван</a:t>
            </a:r>
            <a:r>
              <a:rPr lang="ru">
                <a:solidFill>
                  <a:srgbClr val="333333"/>
                </a:solidFill>
              </a:rPr>
              <a:t> = {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		S: Иван,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		D: {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			знать: [т. Пифагора],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			уметь: [находить гипотенузу],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			владеть: [мат. пакетами]</a:t>
            </a:r>
            <a:endParaRPr>
              <a:solidFill>
                <a:srgbClr val="333333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     }</a:t>
            </a:r>
            <a:endParaRPr>
              <a:solidFill>
                <a:srgbClr val="333333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T: { катет: [ [0.4], [0.4], [0.2] ] }</a:t>
            </a:r>
            <a:endParaRPr>
              <a:solidFill>
                <a:srgbClr val="333333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333333"/>
                </a:solidFill>
              </a:rPr>
              <a:t>}</a:t>
            </a:r>
            <a:endParaRPr>
              <a:solidFill>
                <a:srgbClr val="333333"/>
              </a:solidFill>
            </a:endParaRPr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4198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студент_александр = {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		S: Александр,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		D: {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			знать: [понятие гипотенуза],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			уметь: [определять гипотенузу],</a:t>
            </a:r>
            <a:endParaRPr>
              <a:solidFill>
                <a:srgbClr val="333333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			владеть: []</a:t>
            </a:r>
            <a:endParaRPr>
              <a:solidFill>
                <a:srgbClr val="333333"/>
              </a:solidFill>
            </a:endParaRPr>
          </a:p>
          <a:p>
            <a:pPr indent="0" lvl="0" marL="9144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33333"/>
                </a:solidFill>
              </a:rPr>
              <a:t>     }</a:t>
            </a:r>
            <a:endParaRPr>
              <a:solidFill>
                <a:srgbClr val="333333"/>
              </a:solidFill>
            </a:endParaRPr>
          </a:p>
          <a:p>
            <a:pPr indent="0" lvl="0" marL="9144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T: { гипотенуза: [ [0.5], [0.5], [] ] }</a:t>
            </a:r>
            <a:endParaRPr>
              <a:solidFill>
                <a:srgbClr val="333333"/>
              </a:solidFill>
            </a:endParaRPr>
          </a:p>
          <a:p>
            <a:pPr indent="45720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3333"/>
                </a:solidFill>
              </a:rPr>
              <a:t>}</a:t>
            </a:r>
            <a:endParaRPr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Поиск семантической близости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 b="44800" l="43123" r="646" t="29837"/>
          <a:stretch/>
        </p:blipFill>
        <p:spPr>
          <a:xfrm>
            <a:off x="311700" y="1907875"/>
            <a:ext cx="7834598" cy="1490724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3865800" y="3922000"/>
            <a:ext cx="5278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/>
              <a:t>Иван Владимирович Шарун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https://www.overleaf.com/8454388756mccydkdjcdss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8350" y="304800"/>
            <a:ext cx="1952625" cy="453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>
            <p:ph type="title"/>
          </p:nvPr>
        </p:nvSpPr>
        <p:spPr>
          <a:xfrm>
            <a:off x="3600975" y="2150850"/>
            <a:ext cx="5543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алгоритма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8350" y="304800"/>
            <a:ext cx="1952625" cy="453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>
            <p:ph type="title"/>
          </p:nvPr>
        </p:nvSpPr>
        <p:spPr>
          <a:xfrm>
            <a:off x="3600975" y="2150850"/>
            <a:ext cx="5543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алгоритма</a:t>
            </a:r>
            <a:endParaRPr/>
          </a:p>
        </p:txBody>
      </p:sp>
      <p:sp>
        <p:nvSpPr>
          <p:cNvPr id="88" name="Google Shape;88;p18"/>
          <p:cNvSpPr/>
          <p:nvPr/>
        </p:nvSpPr>
        <p:spPr>
          <a:xfrm>
            <a:off x="1648313" y="2150850"/>
            <a:ext cx="1952700" cy="8418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50" y="304800"/>
            <a:ext cx="1952625" cy="45339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/>
          <p:nvPr/>
        </p:nvSpPr>
        <p:spPr>
          <a:xfrm>
            <a:off x="147575" y="2150850"/>
            <a:ext cx="1952700" cy="8418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4">
            <a:alphaModFix/>
          </a:blip>
          <a:srcRect b="44800" l="43123" r="646" t="29837"/>
          <a:stretch/>
        </p:blipFill>
        <p:spPr>
          <a:xfrm>
            <a:off x="2898775" y="2053550"/>
            <a:ext cx="6145152" cy="103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/>
          <p:nvPr/>
        </p:nvSpPr>
        <p:spPr>
          <a:xfrm>
            <a:off x="4306270" y="2181212"/>
            <a:ext cx="521100" cy="4704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7" name="Google Shape;97;p19"/>
          <p:cNvCxnSpPr>
            <a:endCxn id="96" idx="0"/>
          </p:cNvCxnSpPr>
          <p:nvPr/>
        </p:nvCxnSpPr>
        <p:spPr>
          <a:xfrm flipH="1" rot="10800000">
            <a:off x="2115220" y="2181212"/>
            <a:ext cx="2451600" cy="387600"/>
          </a:xfrm>
          <a:prstGeom prst="curvedConnector4">
            <a:avLst>
              <a:gd fmla="val 44686" name="adj1"/>
              <a:gd fmla="val 161436" name="adj2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9"/>
          <p:cNvSpPr txBox="1"/>
          <p:nvPr>
            <p:ph type="title"/>
          </p:nvPr>
        </p:nvSpPr>
        <p:spPr>
          <a:xfrm>
            <a:off x="3199800" y="304800"/>
            <a:ext cx="55431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Декартово произведение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/>
        </p:nvSpPr>
        <p:spPr>
          <a:xfrm>
            <a:off x="0" y="1229500"/>
            <a:ext cx="91440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Идем по всем значениям i дескриптора ПЕРВОЙ сущности</a:t>
            </a:r>
            <a:b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Идем по всем значениям i дескриптора ВТОРОЙ сущности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i_descriptions_values_sim = нахождение близости соответствующей пары с помощью </a:t>
            </a: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__str_similarity()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ДАЛЬНЕЙШИЕ ВЫЧИСЛЕНИЯ НА ОСНОВЕ i_descriptions_values_sim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forfor_array = декартово произведение всевозможных пар при сравнении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Параллельные вычисления на </a:t>
            </a:r>
            <a:r>
              <a:rPr b="1" lang="ru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потоках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str_similarity_arr = нахождение близости каждой пары 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forfor_array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с помощью </a:t>
            </a:r>
            <a:r>
              <a:rPr b="1"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__str_similarity()</a:t>
            </a:r>
            <a:endParaRPr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проходимся по всем значениям близости пар декартового произведения: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ДАЛЬНЕЙШИЕ ВЫЧИСЛЕНИЯ НА ОСНОВЕ str_similarity_arr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</a:t>
            </a:r>
            <a:endParaRPr/>
          </a:p>
        </p:txBody>
      </p:sp>
      <p:cxnSp>
        <p:nvCxnSpPr>
          <p:cNvPr id="105" name="Google Shape;105;p20"/>
          <p:cNvCxnSpPr/>
          <p:nvPr/>
        </p:nvCxnSpPr>
        <p:spPr>
          <a:xfrm>
            <a:off x="4722500" y="2637875"/>
            <a:ext cx="1500" cy="3792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p20"/>
          <p:cNvSpPr/>
          <p:nvPr/>
        </p:nvSpPr>
        <p:spPr>
          <a:xfrm>
            <a:off x="25" y="1287725"/>
            <a:ext cx="9144000" cy="1350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/>
          <p:nvPr/>
        </p:nvSpPr>
        <p:spPr>
          <a:xfrm>
            <a:off x="25" y="3017075"/>
            <a:ext cx="9112500" cy="1845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2712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40"/>
              <a:t>Графики зависимости времени выполнения от количества пар</a:t>
            </a:r>
            <a:endParaRPr sz="2940"/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714" y="1542563"/>
            <a:ext cx="8574576" cy="2820375"/>
          </a:xfrm>
          <a:prstGeom prst="rect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  <p:cxnSp>
        <p:nvCxnSpPr>
          <p:cNvPr id="114" name="Google Shape;114;p21"/>
          <p:cNvCxnSpPr/>
          <p:nvPr/>
        </p:nvCxnSpPr>
        <p:spPr>
          <a:xfrm>
            <a:off x="512225" y="4627625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1"/>
          <p:cNvCxnSpPr/>
          <p:nvPr/>
        </p:nvCxnSpPr>
        <p:spPr>
          <a:xfrm>
            <a:off x="512225" y="4899500"/>
            <a:ext cx="256500" cy="7200"/>
          </a:xfrm>
          <a:prstGeom prst="straightConnector1">
            <a:avLst/>
          </a:prstGeom>
          <a:noFill/>
          <a:ln cap="flat" cmpd="sng" w="11430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21"/>
          <p:cNvSpPr txBox="1"/>
          <p:nvPr/>
        </p:nvSpPr>
        <p:spPr>
          <a:xfrm>
            <a:off x="865475" y="4431125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старый алгоритм</a:t>
            </a: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865475" y="4703000"/>
            <a:ext cx="687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оптимизированный </a:t>
            </a:r>
            <a:r>
              <a:rPr lang="ru"/>
              <a:t>алгоритм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