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1ED0734-F077-4C55-95F1-B6C457DC7C79}">
  <a:tblStyle styleId="{81ED0734-F077-4C55-95F1-B6C457DC7C79}" styleName="Table_0">
    <a:wholeTbl>
      <a:tcTxStyle>
        <a:font>
          <a:latin typeface="Cambria"/>
          <a:ea typeface="Cambria"/>
          <a:cs typeface="Cambria"/>
        </a:font>
        <a:srgbClr val="000000"/>
      </a:tcTxStyle>
      <a:tcStyle>
        <a:tcBdr>
          <a:left>
            <a:ln cap="flat" cmpd="sng" w="6350">
              <a:solidFill>
                <a:srgbClr val="000000"/>
              </a:solidFill>
              <a:prstDash val="solid"/>
              <a:round/>
              <a:headEnd len="sm" w="sm" type="none"/>
              <a:tailEnd len="sm" w="sm" type="none"/>
            </a:ln>
          </a:left>
          <a:right>
            <a:ln cap="flat" cmpd="sng" w="6350">
              <a:solidFill>
                <a:srgbClr val="000000"/>
              </a:solidFill>
              <a:prstDash val="solid"/>
              <a:round/>
              <a:headEnd len="sm" w="sm" type="none"/>
              <a:tailEnd len="sm" w="sm" type="none"/>
            </a:ln>
          </a:right>
          <a:top>
            <a:ln cap="flat" cmpd="sng" w="6350">
              <a:solidFill>
                <a:srgbClr val="000000"/>
              </a:solidFill>
              <a:prstDash val="solid"/>
              <a:round/>
              <a:headEnd len="sm" w="sm" type="none"/>
              <a:tailEnd len="sm" w="sm" type="none"/>
            </a:ln>
          </a:top>
          <a:bottom>
            <a:ln cap="flat" cmpd="sng" w="6350">
              <a:solidFill>
                <a:srgbClr val="000000"/>
              </a:solidFill>
              <a:prstDash val="solid"/>
              <a:round/>
              <a:headEnd len="sm" w="sm" type="none"/>
              <a:tailEnd len="sm" w="sm" type="none"/>
            </a:ln>
          </a:bottom>
          <a:insideH>
            <a:ln cap="flat" cmpd="sng" w="6350">
              <a:solidFill>
                <a:srgbClr val="000000"/>
              </a:solidFill>
              <a:prstDash val="solid"/>
              <a:round/>
              <a:headEnd len="sm" w="sm" type="none"/>
              <a:tailEnd len="sm" w="sm" type="none"/>
            </a:ln>
          </a:insideH>
          <a:insideV>
            <a:ln cap="flat" cmpd="sng" w="63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443ad64f6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443ad64f6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443ad64f6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443ad64f6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443ad64f66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443ad64f66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443ad64f66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443ad64f66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443ad64f66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443ad64f66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443ad64f66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443ad64f6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443ad64f6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443ad64f6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ru" sz="3080"/>
              <a:t>ИЗВЛЕЧЕНИЕ МАТЕМАТИЧЕСКИХ ТЕРМИНОВ ИЗ ОБРАЗОВАТЕЛЬНЫХ МАТЕРИАЛОВ ПРИ ПОМОЩИ МЕТОДОВ ВЫЧИСЛИТЕЛЬНОЙ ЛИНГВИСТИКИ</a:t>
            </a:r>
            <a:endParaRPr sz="3080"/>
          </a:p>
        </p:txBody>
      </p:sp>
      <p:sp>
        <p:nvSpPr>
          <p:cNvPr id="55" name="Google Shape;55;p13"/>
          <p:cNvSpPr txBox="1"/>
          <p:nvPr>
            <p:ph idx="1" type="subTitle"/>
          </p:nvPr>
        </p:nvSpPr>
        <p:spPr>
          <a:xfrm>
            <a:off x="4122000" y="4638650"/>
            <a:ext cx="4828800" cy="962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275"/>
              <a:buNone/>
            </a:pPr>
            <a:r>
              <a:rPr lang="ru" sz="1200"/>
              <a:t>Докладчик: Щепелев Никита Юрьевич, МО-191, ПМиФИ, ОмГТУ</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Проблема </a:t>
            </a:r>
            <a:endParaRPr/>
          </a:p>
          <a:p>
            <a:pPr indent="0" lvl="0" marL="0" rtl="0" algn="l">
              <a:spcBef>
                <a:spcPts val="0"/>
              </a:spcBef>
              <a:spcAft>
                <a:spcPts val="0"/>
              </a:spcAft>
              <a:buNone/>
            </a:pPr>
            <a:r>
              <a:t/>
            </a:r>
            <a:endParaRPr/>
          </a:p>
        </p:txBody>
      </p:sp>
      <p:sp>
        <p:nvSpPr>
          <p:cNvPr id="61" name="Google Shape;61;p14"/>
          <p:cNvSpPr txBox="1"/>
          <p:nvPr>
            <p:ph idx="1" type="body"/>
          </p:nvPr>
        </p:nvSpPr>
        <p:spPr>
          <a:xfrm>
            <a:off x="386550" y="178522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ru" sz="3000">
                <a:solidFill>
                  <a:schemeClr val="dk1"/>
                </a:solidFill>
              </a:rPr>
              <a:t>Преподаватели тратят много времени на подготовку образовательной программы</a:t>
            </a:r>
            <a:endParaRPr sz="3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Подготовка и обработка набора данных</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5000"/>
              <a:t>                                                                      </a:t>
            </a:r>
            <a:endParaRPr sz="5000"/>
          </a:p>
          <a:p>
            <a:pPr indent="0" lvl="0" marL="0" rtl="0" algn="l">
              <a:spcBef>
                <a:spcPts val="1200"/>
              </a:spcBef>
              <a:spcAft>
                <a:spcPts val="1200"/>
              </a:spcAft>
              <a:buNone/>
            </a:pPr>
            <a:r>
              <a:rPr lang="ru" sz="5000"/>
              <a:t>                     </a:t>
            </a:r>
            <a:r>
              <a:rPr lang="ru" sz="5000"/>
              <a:t>+</a:t>
            </a:r>
            <a:endParaRPr sz="5000"/>
          </a:p>
        </p:txBody>
      </p:sp>
      <p:pic>
        <p:nvPicPr>
          <p:cNvPr id="68" name="Google Shape;68;p15"/>
          <p:cNvPicPr preferRelativeResize="0"/>
          <p:nvPr/>
        </p:nvPicPr>
        <p:blipFill>
          <a:blip r:embed="rId3">
            <a:alphaModFix/>
          </a:blip>
          <a:stretch>
            <a:fillRect/>
          </a:stretch>
        </p:blipFill>
        <p:spPr>
          <a:xfrm>
            <a:off x="5226800" y="1329425"/>
            <a:ext cx="2915874" cy="2915874"/>
          </a:xfrm>
          <a:prstGeom prst="rect">
            <a:avLst/>
          </a:prstGeom>
          <a:noFill/>
          <a:ln>
            <a:noFill/>
          </a:ln>
        </p:spPr>
      </p:pic>
      <p:pic>
        <p:nvPicPr>
          <p:cNvPr id="69" name="Google Shape;69;p15"/>
          <p:cNvPicPr preferRelativeResize="0"/>
          <p:nvPr/>
        </p:nvPicPr>
        <p:blipFill>
          <a:blip r:embed="rId4">
            <a:alphaModFix/>
          </a:blip>
          <a:stretch>
            <a:fillRect/>
          </a:stretch>
        </p:blipFill>
        <p:spPr>
          <a:xfrm>
            <a:off x="652750" y="1152475"/>
            <a:ext cx="2737498" cy="341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Разработка модели</a:t>
            </a:r>
            <a:endParaRPr/>
          </a:p>
        </p:txBody>
      </p:sp>
      <p:sp>
        <p:nvSpPr>
          <p:cNvPr id="75" name="Google Shape;75;p16"/>
          <p:cNvSpPr txBox="1"/>
          <p:nvPr>
            <p:ph idx="1" type="body"/>
          </p:nvPr>
        </p:nvSpPr>
        <p:spPr>
          <a:xfrm>
            <a:off x="216875" y="1847750"/>
            <a:ext cx="8927100" cy="3416400"/>
          </a:xfrm>
          <a:prstGeom prst="rect">
            <a:avLst/>
          </a:prstGeom>
        </p:spPr>
        <p:txBody>
          <a:bodyPr anchorCtr="0" anchor="t" bIns="91425" lIns="91425" spcFirstLastPara="1" rIns="91425" wrap="square" tIns="91425">
            <a:normAutofit/>
          </a:bodyPr>
          <a:lstStyle/>
          <a:p>
            <a:pPr indent="720090" lvl="0" marL="0" rtl="0" algn="ctr">
              <a:lnSpc>
                <a:spcPct val="100000"/>
              </a:lnSpc>
              <a:spcBef>
                <a:spcPts val="0"/>
              </a:spcBef>
              <a:spcAft>
                <a:spcPts val="0"/>
              </a:spcAft>
              <a:buClr>
                <a:schemeClr val="dk1"/>
              </a:buClr>
              <a:buSzPts val="1100"/>
              <a:buFont typeface="Arial"/>
              <a:buNone/>
            </a:pPr>
            <a:r>
              <a:rPr lang="ru" sz="2900">
                <a:solidFill>
                  <a:schemeClr val="dk1"/>
                </a:solidFill>
                <a:latin typeface="Times New Roman"/>
                <a:ea typeface="Times New Roman"/>
                <a:cs typeface="Times New Roman"/>
                <a:sym typeface="Times New Roman"/>
              </a:rPr>
              <a:t>" Дифференциальное уравнение для фильтрации компонента «газ» имеет вид ..."</a:t>
            </a:r>
            <a:endParaRPr sz="3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Разработка модели</a:t>
            </a:r>
            <a:endParaRPr/>
          </a:p>
        </p:txBody>
      </p:sp>
      <p:sp>
        <p:nvSpPr>
          <p:cNvPr id="81" name="Google Shape;81;p17"/>
          <p:cNvSpPr txBox="1"/>
          <p:nvPr>
            <p:ph idx="1" type="body"/>
          </p:nvPr>
        </p:nvSpPr>
        <p:spPr>
          <a:xfrm>
            <a:off x="216900" y="1847750"/>
            <a:ext cx="8927100" cy="3416400"/>
          </a:xfrm>
          <a:prstGeom prst="rect">
            <a:avLst/>
          </a:prstGeom>
        </p:spPr>
        <p:txBody>
          <a:bodyPr anchorCtr="0" anchor="t" bIns="91425" lIns="91425" spcFirstLastPara="1" rIns="91425" wrap="square" tIns="91425">
            <a:normAutofit/>
          </a:bodyPr>
          <a:lstStyle/>
          <a:p>
            <a:pPr indent="720090" lvl="0" marL="0" rtl="0" algn="ctr">
              <a:lnSpc>
                <a:spcPct val="100000"/>
              </a:lnSpc>
              <a:spcBef>
                <a:spcPts val="0"/>
              </a:spcBef>
              <a:spcAft>
                <a:spcPts val="0"/>
              </a:spcAft>
              <a:buNone/>
            </a:pPr>
            <a:r>
              <a:rPr lang="ru" sz="2900">
                <a:solidFill>
                  <a:schemeClr val="dk1"/>
                </a:solidFill>
                <a:latin typeface="Times New Roman"/>
                <a:ea typeface="Times New Roman"/>
                <a:cs typeface="Times New Roman"/>
                <a:sym typeface="Times New Roman"/>
              </a:rPr>
              <a:t>" </a:t>
            </a:r>
            <a:r>
              <a:rPr lang="ru" sz="2900">
                <a:solidFill>
                  <a:srgbClr val="CC0000"/>
                </a:solidFill>
                <a:highlight>
                  <a:schemeClr val="lt1"/>
                </a:highlight>
                <a:latin typeface="Times New Roman"/>
                <a:ea typeface="Times New Roman"/>
                <a:cs typeface="Times New Roman"/>
                <a:sym typeface="Times New Roman"/>
              </a:rPr>
              <a:t>Дифференциальное уравнение</a:t>
            </a:r>
            <a:r>
              <a:rPr lang="ru" sz="2900">
                <a:solidFill>
                  <a:schemeClr val="dk1"/>
                </a:solidFill>
                <a:latin typeface="Times New Roman"/>
                <a:ea typeface="Times New Roman"/>
                <a:cs typeface="Times New Roman"/>
                <a:sym typeface="Times New Roman"/>
              </a:rPr>
              <a:t> для фильтрации компонента «газ» имеет вид ..."</a:t>
            </a:r>
            <a:endParaRPr sz="3500"/>
          </a:p>
        </p:txBody>
      </p:sp>
      <p:sp>
        <p:nvSpPr>
          <p:cNvPr id="82" name="Google Shape;82;p17"/>
          <p:cNvSpPr/>
          <p:nvPr/>
        </p:nvSpPr>
        <p:spPr>
          <a:xfrm>
            <a:off x="1397575" y="1963100"/>
            <a:ext cx="4910400" cy="448500"/>
          </a:xfrm>
          <a:prstGeom prst="rect">
            <a:avLst/>
          </a:prstGeom>
          <a:noFill/>
          <a:ln cap="flat" cmpd="sng" w="9525">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lt1"/>
              </a:solidFill>
            </a:endParaRPr>
          </a:p>
        </p:txBody>
      </p:sp>
      <p:sp>
        <p:nvSpPr>
          <p:cNvPr id="83" name="Google Shape;83;p17"/>
          <p:cNvSpPr txBox="1"/>
          <p:nvPr/>
        </p:nvSpPr>
        <p:spPr>
          <a:xfrm>
            <a:off x="2800575" y="1562900"/>
            <a:ext cx="4698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a:solidFill>
                  <a:srgbClr val="CC0000"/>
                </a:solidFill>
                <a:latin typeface="Times New Roman"/>
                <a:ea typeface="Times New Roman"/>
                <a:cs typeface="Times New Roman"/>
                <a:sym typeface="Times New Roman"/>
              </a:rPr>
              <a:t>Термин</a:t>
            </a:r>
            <a:endParaRPr>
              <a:solidFill>
                <a:srgbClr val="CC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3708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Разработка модели</a:t>
            </a:r>
            <a:endParaRPr/>
          </a:p>
        </p:txBody>
      </p:sp>
      <p:sp>
        <p:nvSpPr>
          <p:cNvPr id="89" name="Google Shape;89;p18"/>
          <p:cNvSpPr txBox="1"/>
          <p:nvPr>
            <p:ph idx="1" type="body"/>
          </p:nvPr>
        </p:nvSpPr>
        <p:spPr>
          <a:xfrm>
            <a:off x="157175" y="1601350"/>
            <a:ext cx="35568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ru">
                <a:solidFill>
                  <a:schemeClr val="dk1"/>
                </a:solidFill>
              </a:rPr>
              <a:t>Может сохранять знания о предыдущих лексемах</a:t>
            </a:r>
            <a:endParaRPr>
              <a:solidFill>
                <a:schemeClr val="dk1"/>
              </a:solidFill>
            </a:endParaRPr>
          </a:p>
          <a:p>
            <a:pPr indent="-342900" lvl="0" marL="457200" rtl="0" algn="l">
              <a:spcBef>
                <a:spcPts val="0"/>
              </a:spcBef>
              <a:spcAft>
                <a:spcPts val="0"/>
              </a:spcAft>
              <a:buClr>
                <a:schemeClr val="dk1"/>
              </a:buClr>
              <a:buSzPts val="1800"/>
              <a:buChar char="●"/>
            </a:pPr>
            <a:r>
              <a:rPr lang="ru">
                <a:solidFill>
                  <a:schemeClr val="dk1"/>
                </a:solidFill>
              </a:rPr>
              <a:t>Не требует специфических признаков </a:t>
            </a:r>
            <a:endParaRPr>
              <a:solidFill>
                <a:schemeClr val="dk1"/>
              </a:solidFill>
            </a:endParaRPr>
          </a:p>
          <a:p>
            <a:pPr indent="-342900" lvl="0" marL="457200" rtl="0" algn="l">
              <a:spcBef>
                <a:spcPts val="0"/>
              </a:spcBef>
              <a:spcAft>
                <a:spcPts val="0"/>
              </a:spcAft>
              <a:buClr>
                <a:schemeClr val="dk1"/>
              </a:buClr>
              <a:buSzPts val="1800"/>
              <a:buChar char="●"/>
            </a:pPr>
            <a:r>
              <a:rPr lang="ru">
                <a:solidFill>
                  <a:schemeClr val="dk1"/>
                </a:solidFill>
              </a:rPr>
              <a:t>Легко адаптируется к задаче распознавания именованных сущностей </a:t>
            </a:r>
            <a:endParaRPr>
              <a:solidFill>
                <a:schemeClr val="dk1"/>
              </a:solidFill>
            </a:endParaRPr>
          </a:p>
        </p:txBody>
      </p:sp>
      <p:pic>
        <p:nvPicPr>
          <p:cNvPr id="90" name="Google Shape;90;p18"/>
          <p:cNvPicPr preferRelativeResize="0"/>
          <p:nvPr/>
        </p:nvPicPr>
        <p:blipFill>
          <a:blip r:embed="rId3">
            <a:alphaModFix/>
          </a:blip>
          <a:stretch>
            <a:fillRect/>
          </a:stretch>
        </p:blipFill>
        <p:spPr>
          <a:xfrm>
            <a:off x="3868444" y="0"/>
            <a:ext cx="5275562" cy="51434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Оценка модели</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97" name="Google Shape;97;p19"/>
          <p:cNvGraphicFramePr/>
          <p:nvPr/>
        </p:nvGraphicFramePr>
        <p:xfrm>
          <a:off x="1512100" y="1152475"/>
          <a:ext cx="3000000" cy="3000000"/>
        </p:xfrm>
        <a:graphic>
          <a:graphicData uri="http://schemas.openxmlformats.org/drawingml/2006/table">
            <a:tbl>
              <a:tblPr bandRow="1">
                <a:noFill/>
                <a:tableStyleId>{81ED0734-F077-4C55-95F1-B6C457DC7C79}</a:tableStyleId>
              </a:tblPr>
              <a:tblGrid>
                <a:gridCol w="368850"/>
                <a:gridCol w="844675"/>
                <a:gridCol w="802375"/>
                <a:gridCol w="802375"/>
                <a:gridCol w="802375"/>
                <a:gridCol w="833050"/>
                <a:gridCol w="833050"/>
                <a:gridCol w="833050"/>
              </a:tblGrid>
              <a:tr h="127000">
                <a:tc rowSpan="2">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a:t>
                      </a:r>
                      <a:endParaRPr b="1" sz="1000">
                        <a:latin typeface="Times New Roman"/>
                        <a:ea typeface="Times New Roman"/>
                        <a:cs typeface="Times New Roman"/>
                        <a:sym typeface="Times New Roman"/>
                      </a:endParaRPr>
                    </a:p>
                  </a:txBody>
                  <a:tcPr marT="0" marB="0" marR="68575" marL="68575"/>
                </a:tc>
                <a:tc rowSpan="2">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Модель</a:t>
                      </a:r>
                      <a:endParaRPr b="1" sz="1000">
                        <a:latin typeface="Times New Roman"/>
                        <a:ea typeface="Times New Roman"/>
                        <a:cs typeface="Times New Roman"/>
                        <a:sym typeface="Times New Roman"/>
                      </a:endParaRPr>
                    </a:p>
                  </a:txBody>
                  <a:tcPr marT="0" marB="0" marR="68575" marL="68575"/>
                </a:tc>
                <a:tc gridSpan="3">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С особенностями лексикона</a:t>
                      </a:r>
                      <a:endParaRPr b="1" sz="1000">
                        <a:latin typeface="Times New Roman"/>
                        <a:ea typeface="Times New Roman"/>
                        <a:cs typeface="Times New Roman"/>
                        <a:sym typeface="Times New Roman"/>
                      </a:endParaRPr>
                    </a:p>
                  </a:txBody>
                  <a:tcPr marT="0" marB="0" marR="68575" marL="68575"/>
                </a:tc>
                <a:tc hMerge="1"/>
                <a:tc hMerge="1"/>
                <a:tc gridSpan="3">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Без особенностей лексикона</a:t>
                      </a:r>
                      <a:endParaRPr b="1" sz="1000">
                        <a:latin typeface="Times New Roman"/>
                        <a:ea typeface="Times New Roman"/>
                        <a:cs typeface="Times New Roman"/>
                        <a:sym typeface="Times New Roman"/>
                      </a:endParaRPr>
                    </a:p>
                  </a:txBody>
                  <a:tcPr marT="0" marB="0" marR="68575" marL="68575"/>
                </a:tc>
                <a:tc hMerge="1"/>
                <a:tc hMerge="1"/>
              </a:tr>
              <a:tr h="127000">
                <a:tc vMerge="1"/>
                <a:tc vMerge="1"/>
                <a:tc>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Точность</a:t>
                      </a:r>
                      <a:endParaRPr b="1" sz="1000">
                        <a:latin typeface="Times New Roman"/>
                        <a:ea typeface="Times New Roman"/>
                        <a:cs typeface="Times New Roman"/>
                        <a:sym typeface="Times New Roman"/>
                      </a:endParaRPr>
                    </a:p>
                  </a:txBody>
                  <a:tcPr marT="0" marB="0" marR="68575" marL="68575"/>
                </a:tc>
                <a:tc>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Полнота</a:t>
                      </a:r>
                      <a:endParaRPr b="1" sz="1000">
                        <a:latin typeface="Times New Roman"/>
                        <a:ea typeface="Times New Roman"/>
                        <a:cs typeface="Times New Roman"/>
                        <a:sym typeface="Times New Roman"/>
                      </a:endParaRPr>
                    </a:p>
                  </a:txBody>
                  <a:tcPr marT="0" marB="0" marR="68575" marL="68575"/>
                </a:tc>
                <a:tc>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F1</a:t>
                      </a:r>
                      <a:endParaRPr b="1" sz="1000">
                        <a:latin typeface="Times New Roman"/>
                        <a:ea typeface="Times New Roman"/>
                        <a:cs typeface="Times New Roman"/>
                        <a:sym typeface="Times New Roman"/>
                      </a:endParaRPr>
                    </a:p>
                  </a:txBody>
                  <a:tcPr marT="0" marB="0" marR="68575" marL="68575"/>
                </a:tc>
                <a:tc>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Точность</a:t>
                      </a:r>
                      <a:endParaRPr b="1" sz="1000">
                        <a:latin typeface="Times New Roman"/>
                        <a:ea typeface="Times New Roman"/>
                        <a:cs typeface="Times New Roman"/>
                        <a:sym typeface="Times New Roman"/>
                      </a:endParaRPr>
                    </a:p>
                  </a:txBody>
                  <a:tcPr marT="0" marB="0" marR="68575" marL="68575"/>
                </a:tc>
                <a:tc>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Полнота</a:t>
                      </a:r>
                      <a:endParaRPr b="1" sz="1000">
                        <a:latin typeface="Times New Roman"/>
                        <a:ea typeface="Times New Roman"/>
                        <a:cs typeface="Times New Roman"/>
                        <a:sym typeface="Times New Roman"/>
                      </a:endParaRPr>
                    </a:p>
                  </a:txBody>
                  <a:tcPr marT="0" marB="0" marR="68575" marL="68575"/>
                </a:tc>
                <a:tc>
                  <a:txBody>
                    <a:bodyPr/>
                    <a:lstStyle/>
                    <a:p>
                      <a:pPr indent="0" lvl="0" marL="0" rtl="0" algn="ctr">
                        <a:lnSpc>
                          <a:spcPct val="107916"/>
                        </a:lnSpc>
                        <a:spcBef>
                          <a:spcPts val="0"/>
                        </a:spcBef>
                        <a:spcAft>
                          <a:spcPts val="0"/>
                        </a:spcAft>
                        <a:buNone/>
                      </a:pPr>
                      <a:r>
                        <a:rPr b="1" lang="ru" sz="1000">
                          <a:latin typeface="Times New Roman"/>
                          <a:ea typeface="Times New Roman"/>
                          <a:cs typeface="Times New Roman"/>
                          <a:sym typeface="Times New Roman"/>
                        </a:rPr>
                        <a:t>F1</a:t>
                      </a:r>
                      <a:endParaRPr b="1" sz="1000">
                        <a:latin typeface="Times New Roman"/>
                        <a:ea typeface="Times New Roman"/>
                        <a:cs typeface="Times New Roman"/>
                        <a:sym typeface="Times New Roman"/>
                      </a:endParaRPr>
                    </a:p>
                  </a:txBody>
                  <a:tcPr marT="0" marB="0" marR="68575" marL="68575"/>
                </a:tc>
              </a:tr>
              <a:tr h="107950">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LSTM без заранее обученных векторный представлений слов</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93.0%</a:t>
                      </a:r>
                      <a:endParaRPr sz="1000">
                        <a:latin typeface="Times New Roman"/>
                        <a:ea typeface="Times New Roman"/>
                        <a:cs typeface="Times New Roman"/>
                        <a:sym typeface="Times New Roman"/>
                      </a:endParaRPr>
                    </a:p>
                    <a:p>
                      <a:pPr indent="0" lvl="0" marL="0" rtl="0" algn="l">
                        <a:lnSpc>
                          <a:spcPct val="107916"/>
                        </a:lnSpc>
                        <a:spcBef>
                          <a:spcPts val="0"/>
                        </a:spcBef>
                        <a:spcAft>
                          <a:spcPts val="0"/>
                        </a:spcAft>
                        <a:buNone/>
                      </a:pPr>
                      <a:r>
                        <a:t/>
                      </a:r>
                      <a:endParaRPr sz="1000">
                        <a:latin typeface="Times New Roman"/>
                        <a:ea typeface="Times New Roman"/>
                        <a:cs typeface="Times New Roman"/>
                        <a:sym typeface="Times New Roman"/>
                      </a:endParaRPr>
                    </a:p>
                    <a:p>
                      <a:pPr indent="0" lvl="0" marL="0" rtl="0" algn="l">
                        <a:lnSpc>
                          <a:spcPct val="107916"/>
                        </a:lnSpc>
                        <a:spcBef>
                          <a:spcPts val="0"/>
                        </a:spcBef>
                        <a:spcAft>
                          <a:spcPts val="0"/>
                        </a:spcAft>
                        <a:buNone/>
                      </a:pPr>
                      <a:r>
                        <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78.2%</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0.850</a:t>
                      </a:r>
                      <a:endParaRPr sz="1000">
                        <a:latin typeface="Times New Roman"/>
                        <a:ea typeface="Times New Roman"/>
                        <a:cs typeface="Times New Roman"/>
                        <a:sym typeface="Times New Roman"/>
                      </a:endParaRPr>
                    </a:p>
                  </a:txBody>
                  <a:tcPr marT="0" marB="0" marR="68575" marL="68575"/>
                </a:tc>
              </a:tr>
              <a:tr h="107950">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1</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LSTM с векторными представлениями слов CBOW</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84.6%</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71.9%</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0.777</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82.1%</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70.9%</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0.761</a:t>
                      </a:r>
                      <a:endParaRPr sz="1000">
                        <a:latin typeface="Times New Roman"/>
                        <a:ea typeface="Times New Roman"/>
                        <a:cs typeface="Times New Roman"/>
                        <a:sym typeface="Times New Roman"/>
                      </a:endParaRPr>
                    </a:p>
                  </a:txBody>
                  <a:tcPr marT="0" marB="0" marR="68575" marL="68575"/>
                </a:tc>
              </a:tr>
            </a:tbl>
          </a:graphicData>
        </a:graphic>
      </p:graphicFrame>
      <p:sp>
        <p:nvSpPr>
          <p:cNvPr id="98" name="Google Shape;98;p19"/>
          <p:cNvSpPr txBox="1"/>
          <p:nvPr/>
        </p:nvSpPr>
        <p:spPr>
          <a:xfrm rot="10800000">
            <a:off x="402400" y="4919900"/>
            <a:ext cx="342900" cy="5181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None/>
            </a:pPr>
            <a:r>
              <a:t/>
            </a:r>
            <a:endParaRPr sz="12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200">
              <a:latin typeface="Times New Roman"/>
              <a:ea typeface="Times New Roman"/>
              <a:cs typeface="Times New Roman"/>
              <a:sym typeface="Times New Roman"/>
            </a:endParaRPr>
          </a:p>
        </p:txBody>
      </p:sp>
      <p:graphicFrame>
        <p:nvGraphicFramePr>
          <p:cNvPr id="99" name="Google Shape;99;p19"/>
          <p:cNvGraphicFramePr/>
          <p:nvPr/>
        </p:nvGraphicFramePr>
        <p:xfrm>
          <a:off x="1512100" y="3257500"/>
          <a:ext cx="3000000" cy="3000000"/>
        </p:xfrm>
        <a:graphic>
          <a:graphicData uri="http://schemas.openxmlformats.org/drawingml/2006/table">
            <a:tbl>
              <a:tblPr bandRow="1">
                <a:noFill/>
                <a:tableStyleId>{81ED0734-F077-4C55-95F1-B6C457DC7C79}</a:tableStyleId>
              </a:tblPr>
              <a:tblGrid>
                <a:gridCol w="368850"/>
                <a:gridCol w="844675"/>
                <a:gridCol w="802375"/>
                <a:gridCol w="802375"/>
                <a:gridCol w="802375"/>
                <a:gridCol w="833050"/>
                <a:gridCol w="833050"/>
                <a:gridCol w="833050"/>
              </a:tblGrid>
              <a:tr h="107950">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2</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LSTM с векторными представлениями слов Skip-gram</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92.3%</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81.6%</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0.866</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85.0%</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75.4%</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0.799</a:t>
                      </a:r>
                      <a:endParaRPr sz="1000">
                        <a:latin typeface="Times New Roman"/>
                        <a:ea typeface="Times New Roman"/>
                        <a:cs typeface="Times New Roman"/>
                        <a:sym typeface="Times New Roman"/>
                      </a:endParaRPr>
                    </a:p>
                  </a:txBody>
                  <a:tcPr marT="0" marB="0" marR="68575" marL="68575"/>
                </a:tc>
              </a:tr>
              <a:tr h="107950">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3</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LSTM с векторными представлениями слов FastText</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89.6%</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92.3%</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0.909</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82.3%</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80.6%</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0.814</a:t>
                      </a:r>
                      <a:endParaRPr sz="1000">
                        <a:latin typeface="Times New Roman"/>
                        <a:ea typeface="Times New Roman"/>
                        <a:cs typeface="Times New Roman"/>
                        <a:sym typeface="Times New Roman"/>
                      </a:endParaRPr>
                    </a:p>
                  </a:txBody>
                  <a:tcPr marT="0" marB="0" marR="68575" marL="68575"/>
                </a:tc>
              </a:tr>
              <a:tr h="107950">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4</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KNN</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60.0%</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58.7%</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0.592</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txBody>
                  <a:tcPr marT="0" marB="0" marR="68575" marL="68575"/>
                </a:tc>
                <a:tc>
                  <a:txBody>
                    <a:bodyPr/>
                    <a:lstStyle/>
                    <a:p>
                      <a:pPr indent="0" lvl="0" marL="0" rtl="0" algn="l">
                        <a:lnSpc>
                          <a:spcPct val="107916"/>
                        </a:lnSpc>
                        <a:spcBef>
                          <a:spcPts val="0"/>
                        </a:spcBef>
                        <a:spcAft>
                          <a:spcPts val="0"/>
                        </a:spcAft>
                        <a:buNone/>
                      </a:pPr>
                      <a:r>
                        <a:rPr lang="ru"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txBody>
                  <a:tcPr marT="0" marB="0" marR="68575" marL="68575"/>
                </a:tc>
              </a:tr>
            </a:tbl>
          </a:graphicData>
        </a:graphic>
      </p:graphicFrame>
      <p:sp>
        <p:nvSpPr>
          <p:cNvPr id="100" name="Google Shape;100;p19"/>
          <p:cNvSpPr txBox="1"/>
          <p:nvPr/>
        </p:nvSpPr>
        <p:spPr>
          <a:xfrm>
            <a:off x="2030225" y="2896025"/>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Заключение</a:t>
            </a:r>
            <a:endParaRPr/>
          </a:p>
        </p:txBody>
      </p:sp>
      <p:sp>
        <p:nvSpPr>
          <p:cNvPr id="106" name="Google Shape;10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0000" lvl="0" marL="0" rtl="0" algn="just">
              <a:lnSpc>
                <a:spcPct val="100000"/>
              </a:lnSpc>
              <a:spcBef>
                <a:spcPts val="0"/>
              </a:spcBef>
              <a:spcAft>
                <a:spcPts val="0"/>
              </a:spcAft>
              <a:buClr>
                <a:schemeClr val="dk1"/>
              </a:buClr>
              <a:buSzPts val="1100"/>
              <a:buFont typeface="Arial"/>
              <a:buNone/>
            </a:pPr>
            <a:r>
              <a:rPr lang="ru">
                <a:solidFill>
                  <a:schemeClr val="dk1"/>
                </a:solidFill>
                <a:latin typeface="Times New Roman"/>
                <a:ea typeface="Times New Roman"/>
                <a:cs typeface="Times New Roman"/>
                <a:sym typeface="Times New Roman"/>
              </a:rPr>
              <a:t>Эксперименты в данном исследовании показывают, что разработанная модель способна точно идентифицировать математические термины из образовательных материалов по различным областям математики. Лучший результат при идентификации математических терминов по критерию оценки F1 имеет значение 0,909 - намного выше, чем значение 0,617, достигнутое классификатором на основе KNN.</a:t>
            </a:r>
            <a:endParaRPr sz="24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