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3" r:id="rId5"/>
    <p:sldId id="266" r:id="rId6"/>
    <p:sldId id="267" r:id="rId7"/>
    <p:sldId id="264" r:id="rId8"/>
    <p:sldId id="265" r:id="rId9"/>
    <p:sldId id="261" r:id="rId10"/>
    <p:sldId id="257" r:id="rId11"/>
    <p:sldId id="259" r:id="rId12"/>
    <p:sldId id="25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DEE7"/>
    <a:srgbClr val="637292"/>
    <a:srgbClr val="607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0A1A5D-5A81-47DB-BE2C-03E0990F0D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200"/>
            <a:ext cx="9144000" cy="19431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D18D89D-FEB0-4064-AD3B-357BF020BC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08CCA0-7AC9-4458-99BC-25257703B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985775-DA12-4519-AD4E-BF0D8B5A28A2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7410E7-85CD-46DA-BC17-903832138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C549DF-D60D-41D0-9ADE-DA8EA16AD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9F1CE1-AE97-4474-A621-9FAA4F63F5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66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A3F95C-774F-4E30-AE17-04AC0612D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A740606-3AD8-42ED-B129-A3DEC06BC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5775-DA12-4519-AD4E-BF0D8B5A28A2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47C616E-EC5D-4161-B871-4DBFA23F1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17A186C-6BE5-484A-94F6-B5CFB1FB3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F1CE1-AE97-4474-A621-9FAA4F63F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21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4059D37-F92B-4726-A34B-164AC46F6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5775-DA12-4519-AD4E-BF0D8B5A28A2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EB8A300-DCC2-4DBC-89F3-19460679B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E01FBC-E1B1-44CF-B5F4-B0621F58B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F1CE1-AE97-4474-A621-9FAA4F63F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87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CDE81A-B789-490D-9823-1DCB79555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E3DE41-335B-4255-BD1B-1BD5FD769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1CDC965-EE27-49DE-926C-3E4E5F353E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87F107-3B06-47AE-890B-4028A5F72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5775-DA12-4519-AD4E-BF0D8B5A28A2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E7A224-216B-43E1-A95E-10F95BB0F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5BF9C8F-012F-410C-9624-42ADB56B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F1CE1-AE97-4474-A621-9FAA4F63F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81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7FA0CA-376B-46DC-813B-5E5FBFAAC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1EBA494-E82E-4757-A3C0-955EA65D11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3117C38-1525-4DAA-A6A8-79732457CC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F361C5-F126-4C0B-AE3A-2CBA980EF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5775-DA12-4519-AD4E-BF0D8B5A28A2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F4F4485-29FD-4F98-96FC-E5D8DCB98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42FB67-03FB-449E-89B5-DF67F63DA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F1CE1-AE97-4474-A621-9FAA4F63F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76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75B5E7-60F9-464C-B174-D06589C57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8484D1-D333-4AE1-BBFC-CD1DEC20F3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A59D6A-B58D-4E95-A396-200C9B9BC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5775-DA12-4519-AD4E-BF0D8B5A28A2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B437D5-797B-49CA-AD3B-BE3CAF57E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1F4BFD-DCAB-4FA8-B42C-658D6832F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F1CE1-AE97-4474-A621-9FAA4F63F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69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DD7D349-5ABD-40CA-91CD-9AC19B7C01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8E4FE5-4CB9-457C-9776-A6FC25BBA2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DF420E-C006-48BA-ACD0-A009889F4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5775-DA12-4519-AD4E-BF0D8B5A28A2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6841BA-4A5C-4F80-82B2-3FE13D1DF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5348BA-A8D9-4752-9849-D1F480476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F1CE1-AE97-4474-A621-9FAA4F63F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16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2F858-143C-49BF-AC24-DDE5A5694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60709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A1AEBE-8905-4864-B3FD-4CD04946E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A079D8C-B135-4B29-9B74-4C89FD7E531F}"/>
              </a:ext>
            </a:extLst>
          </p:cNvPr>
          <p:cNvSpPr/>
          <p:nvPr userDrawn="1"/>
        </p:nvSpPr>
        <p:spPr>
          <a:xfrm>
            <a:off x="8625840" y="6644640"/>
            <a:ext cx="3600000" cy="213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F0D1648-B806-40EE-B6E3-7634106F579D}"/>
              </a:ext>
            </a:extLst>
          </p:cNvPr>
          <p:cNvSpPr/>
          <p:nvPr userDrawn="1"/>
        </p:nvSpPr>
        <p:spPr>
          <a:xfrm>
            <a:off x="0" y="-22383"/>
            <a:ext cx="3600000" cy="213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D45F2DE-3202-46E3-A4DF-1E1F8D2367F3}"/>
              </a:ext>
            </a:extLst>
          </p:cNvPr>
          <p:cNvSpPr/>
          <p:nvPr userDrawn="1"/>
        </p:nvSpPr>
        <p:spPr>
          <a:xfrm rot="16200000">
            <a:off x="8820811" y="3139757"/>
            <a:ext cx="6492875" cy="2133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4E4023C-83D7-4B9B-83E0-97AB0F4AC43B}"/>
              </a:ext>
            </a:extLst>
          </p:cNvPr>
          <p:cNvSpPr/>
          <p:nvPr userDrawn="1"/>
        </p:nvSpPr>
        <p:spPr>
          <a:xfrm rot="16200000">
            <a:off x="-3139758" y="3504883"/>
            <a:ext cx="6492875" cy="2133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80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2F858-143C-49BF-AC24-DDE5A5694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870539" cy="1325563"/>
          </a:xfrm>
        </p:spPr>
        <p:txBody>
          <a:bodyPr/>
          <a:lstStyle>
            <a:lvl1pPr>
              <a:defRPr b="1">
                <a:solidFill>
                  <a:srgbClr val="60709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A1AEBE-8905-4864-B3FD-4CD04946E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70539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8B632DE5-F5F2-4462-94DA-690026333B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32750" y="0"/>
            <a:ext cx="4159250" cy="6858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33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1134973-9603-4EB5-B737-91F29D4CD883}"/>
              </a:ext>
            </a:extLst>
          </p:cNvPr>
          <p:cNvSpPr/>
          <p:nvPr userDrawn="1"/>
        </p:nvSpPr>
        <p:spPr>
          <a:xfrm>
            <a:off x="563880" y="428043"/>
            <a:ext cx="11155680" cy="5991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AAAB7C-7C1B-4105-BE24-F811EBB40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60709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ECA37A-4894-4A33-9EBE-8B2E35025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3A43-64E5-4616-89E6-626296516E98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30E9E2-71FB-4D16-B449-EA5254AC7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F10A82-3FA8-48BC-A562-4BDCC940C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69BD-07F3-416C-B560-DF49FE6E323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F0D9FAC9-46ED-4B2F-8516-B63FF23543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2301875"/>
            <a:ext cx="4895129" cy="1568450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14">
            <a:extLst>
              <a:ext uri="{FF2B5EF4-FFF2-40B4-BE49-F238E27FC236}">
                <a16:creationId xmlns:a16="http://schemas.microsoft.com/office/drawing/2014/main" id="{4413139B-1729-455B-B830-4DAB12D9B25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58672" y="4428023"/>
            <a:ext cx="4879887" cy="135572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Текст 14">
            <a:extLst>
              <a:ext uri="{FF2B5EF4-FFF2-40B4-BE49-F238E27FC236}">
                <a16:creationId xmlns:a16="http://schemas.microsoft.com/office/drawing/2014/main" id="{222B09F7-7246-4274-A513-9BEACBF61E1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53441" y="4428022"/>
            <a:ext cx="4879888" cy="135572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id="{4B61BE1B-0619-47D5-8D00-1DBE9B7F40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458672" y="2320617"/>
            <a:ext cx="4940847" cy="15684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88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14E300-70A9-4046-B13A-C580CDF08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60709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2941CF8-4508-43CA-BA33-C0B9ED753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5775-DA12-4519-AD4E-BF0D8B5A28A2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F7B9934-7384-4A83-8B0E-FFF486DDF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F36D14-7448-4ACB-B1EC-DDDAAA955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F1CE1-AE97-4474-A621-9FAA4F63F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43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2F858-143C-49BF-AC24-DDE5A5694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A1AEBE-8905-4864-B3FD-4CD04946E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2816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6F616B-C814-43CB-9D66-2ACCE175F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AE93A1-6738-46E4-8F22-EE921A983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78392C-C9F7-4DEF-AA81-542C2AAC7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5775-DA12-4519-AD4E-BF0D8B5A28A2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0A34EB-7EF1-4575-A605-E6075A635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F6B72C-E973-4717-9B32-EB861DCB2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F1CE1-AE97-4474-A621-9FAA4F63F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71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9AC03E-CC96-46B4-8F06-809941B60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D83CB0-A9EB-4FCC-AFF1-9C0719455B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2A519CA-8C32-464E-AB8C-C7DAE493BF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9389CDC-954B-4F3C-8708-20D835E73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5775-DA12-4519-AD4E-BF0D8B5A28A2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21DA71-9B62-4B5B-9FC5-8A2FE4CE5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C5407C-33E1-4753-B9AC-F00DBA808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F1CE1-AE97-4474-A621-9FAA4F63F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74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663584-63A5-4369-B563-05FB35552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8BDB9A-93BD-4EBA-9434-1716F8976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6B4D10-58E3-4843-B773-ACE304291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F791276-15DC-4AAA-A29A-7294AAED51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984DE98-0C02-460E-AEB8-1FFCF6EE59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AE545B8-BE5D-416A-A9C4-DD9421383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5775-DA12-4519-AD4E-BF0D8B5A28A2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03D84F0-63EB-4F1F-A304-21FC57730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6BA2A66-252D-4BBD-AD7E-3C84EC958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F1CE1-AE97-4474-A621-9FAA4F63F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8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s://presentation-creation.ru/" TargetMode="Externa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569195-B136-450A-9EBB-E4D32554B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56AFD3-762E-431D-8169-48E9431F2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B0A7F1-90CF-4B8D-9FE0-9796384F4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85775-DA12-4519-AD4E-BF0D8B5A28A2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2E4D6C-F1D3-4A14-8D0D-B4CCD0AC81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ACE525-741D-45DF-830F-DE1754B074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F1CE1-AE97-4474-A621-9FAA4F63F5A7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7"/>
            <a:extLst>
              <a:ext uri="{FF2B5EF4-FFF2-40B4-BE49-F238E27FC236}">
                <a16:creationId xmlns:a16="http://schemas.microsoft.com/office/drawing/2014/main" id="{5B02C175-E080-45D1-9C7B-D1AA06E5A429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72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3" r:id="rId4"/>
    <p:sldLayoutId id="2147483661" r:id="rId5"/>
    <p:sldLayoutId id="214748366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svg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odecogs.com/eqnedit.php?latex=tf_%7Bx%2Cy%7D#0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codecogs.com/eqnedit.php?latex=W_%7Bx%2Cy%7D#0" TargetMode="External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hyperlink" Target="https://www.codecogs.com/eqnedit.php?latex=%7Bdf_x%7D#0" TargetMode="External"/><Relationship Id="rId4" Type="http://schemas.openxmlformats.org/officeDocument/2006/relationships/hyperlink" Target="https://www.codecogs.com/eqnedit.php?latex=W_%7Bx%2Cy%7D%3Dtf_%7Bx%2Cy%7D%5Ccdot%20%5Clog%20(%5Cfrac%7BN%7D%20%7Bdf_x%7D)%20#0" TargetMode="External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hyperlink" Target="%7D%5Cin%20U%7Dsim(%5Coverrightarrow%7Bu%7D%2C%20%5Coverrightarrow%7Bu'%7D%5Ccdot%20r_%7Bu'%20%2C%20i%7D)%7D%7B%5Csum%5Cnolimits_%7B%5Coverrightarrow%7Bu'%7D%5Cin%20U%7D%5C%7Csim(%5Coverrightarrow%7Bu%7D%2C%20%5Coverrightarrow%7Bu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A24C834-B741-4195-B095-CF0589AF7461}"/>
              </a:ext>
            </a:extLst>
          </p:cNvPr>
          <p:cNvSpPr/>
          <p:nvPr/>
        </p:nvSpPr>
        <p:spPr>
          <a:xfrm>
            <a:off x="0" y="2164080"/>
            <a:ext cx="12192000" cy="2819400"/>
          </a:xfrm>
          <a:prstGeom prst="rect">
            <a:avLst/>
          </a:prstGeom>
          <a:solidFill>
            <a:srgbClr val="60709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3F741A-A27B-4CE2-B7D3-79591874A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5900" y="2258060"/>
            <a:ext cx="9144000" cy="1943100"/>
          </a:xfrm>
        </p:spPr>
        <p:txBody>
          <a:bodyPr>
            <a:normAutofit/>
          </a:bodyPr>
          <a:lstStyle/>
          <a:p>
            <a:r>
              <a:rPr lang="ru-RU" sz="3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3600" b="1" i="0" u="none" strike="noStrike" dirty="0">
                <a:effectLst/>
                <a:latin typeface="Times New Roman" panose="02020603050405020304" pitchFamily="18" charset="0"/>
              </a:rPr>
              <a:t>РАЗРАБОТКА РЕКОМЕНДАТЕЛЬНОЙ СИСТЕМЫ ДЛЯ ПОЛЬЗОВАТЕЛЕЙ КОМПЬЮТЕРНЫХ ИГР</a:t>
            </a:r>
            <a:endParaRPr lang="ru-RU" sz="36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C2BA5F0-712E-441B-8DC7-1A2DEE33DD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34640" y="5088780"/>
            <a:ext cx="9144000" cy="1655762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38D3D184-4321-4E38-BE07-42489AB6216D}"/>
              </a:ext>
            </a:extLst>
          </p:cNvPr>
          <p:cNvCxnSpPr>
            <a:cxnSpLocks/>
          </p:cNvCxnSpPr>
          <p:nvPr/>
        </p:nvCxnSpPr>
        <p:spPr>
          <a:xfrm>
            <a:off x="10789920" y="3420000"/>
            <a:ext cx="1188720" cy="0"/>
          </a:xfrm>
          <a:prstGeom prst="line">
            <a:avLst/>
          </a:prstGeom>
          <a:ln w="666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6A11B4B-69CF-4A51-9644-617C8A15784E}"/>
              </a:ext>
            </a:extLst>
          </p:cNvPr>
          <p:cNvCxnSpPr>
            <a:cxnSpLocks/>
          </p:cNvCxnSpPr>
          <p:nvPr/>
        </p:nvCxnSpPr>
        <p:spPr>
          <a:xfrm>
            <a:off x="137160" y="3421380"/>
            <a:ext cx="1188720" cy="0"/>
          </a:xfrm>
          <a:prstGeom prst="line">
            <a:avLst/>
          </a:prstGeom>
          <a:ln w="666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6CF4214-FAB9-453D-FA22-84BD87A802CA}"/>
              </a:ext>
            </a:extLst>
          </p:cNvPr>
          <p:cNvSpPr txBox="1"/>
          <p:nvPr/>
        </p:nvSpPr>
        <p:spPr>
          <a:xfrm>
            <a:off x="1624242" y="153909"/>
            <a:ext cx="8943505" cy="646331"/>
          </a:xfrm>
          <a:prstGeom prst="rect">
            <a:avLst/>
          </a:prstGeom>
          <a:solidFill>
            <a:srgbClr val="637292">
              <a:alpha val="9000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Международная молодежная научно-практическая конференция с элементами научной школы «Прикладная математика и фундаментальная информатика»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8A02B13-A47B-A30F-122D-65C2468654AF}"/>
              </a:ext>
            </a:extLst>
          </p:cNvPr>
          <p:cNvSpPr/>
          <p:nvPr/>
        </p:nvSpPr>
        <p:spPr>
          <a:xfrm>
            <a:off x="5022844" y="6226640"/>
            <a:ext cx="2146300" cy="502522"/>
          </a:xfrm>
          <a:prstGeom prst="rect">
            <a:avLst/>
          </a:prstGeom>
          <a:solidFill>
            <a:srgbClr val="60709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Омск 2023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C36FDE-540F-8E00-D557-77CE896E3B8F}"/>
              </a:ext>
            </a:extLst>
          </p:cNvPr>
          <p:cNvSpPr txBox="1"/>
          <p:nvPr/>
        </p:nvSpPr>
        <p:spPr>
          <a:xfrm>
            <a:off x="622300" y="4343633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81DEE7"/>
                </a:solidFill>
              </a:rPr>
              <a:t>Попов В.В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765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9007F7-2771-498C-831C-DB31E753E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9A2389BE-20E6-C78F-93D8-212F52C2B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078" y="1286783"/>
            <a:ext cx="7247844" cy="503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01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6B19EA-B5EE-4BD1-89B2-C1A432059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РЕСУРСЫ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B543D1-F030-446B-8994-F440BF089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1. Платформа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vc.ru 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Рекомендательные системы: как помочь пользователю найти то, что ему нужно?/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https://vc.ru/marketing/152926-rekomendatelnye-sistemy-kak-pomoch-polzovatelyu-nayti-to-chto-emu-nuzhno</a:t>
            </a:r>
            <a:endParaRPr lang="en-US" b="1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2. Wang-Cheng Kang, Julian McAuley. Self-attentive sequential recommendation. ICDM, 2018</a:t>
            </a:r>
            <a:endParaRPr lang="en-US" b="1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3. Maciej Kula. Metadata Embeddings for User and Item Cold-start Recommendations.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RecSys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2015 </a:t>
            </a:r>
            <a:endParaRPr lang="en-US" b="1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4. Apurva Pathak,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Kshitiz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Gupta, Julian McAuley. Generating and personalizing bundle recommendations on Steam. SIGIR, 2017 </a:t>
            </a:r>
            <a:endParaRPr lang="en-US" b="1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5. 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Платформ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dtf.ru / 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Как работает список рекомендаций в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Steam / https://dtf.ru/gamedev/45595-kak-rabotaet-spisok-rekomendaciy-v-steam</a:t>
            </a:r>
            <a:endParaRPr lang="en-US" b="1" dirty="0">
              <a:effectLst/>
            </a:endParaRPr>
          </a:p>
          <a:p>
            <a:pPr marL="0" indent="0">
              <a:buNone/>
            </a:pPr>
            <a:endParaRPr lang="ru-RU" sz="2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20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7DF6E54-D19C-4CD4-8F96-28069ABFC599}"/>
              </a:ext>
            </a:extLst>
          </p:cNvPr>
          <p:cNvSpPr/>
          <p:nvPr/>
        </p:nvSpPr>
        <p:spPr>
          <a:xfrm>
            <a:off x="1039258" y="1153884"/>
            <a:ext cx="10392229" cy="4826002"/>
          </a:xfrm>
          <a:prstGeom prst="rect">
            <a:avLst/>
          </a:prstGeom>
          <a:solidFill>
            <a:srgbClr val="60709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9">
            <a:extLst>
              <a:ext uri="{FF2B5EF4-FFF2-40B4-BE49-F238E27FC236}">
                <a16:creationId xmlns:a16="http://schemas.microsoft.com/office/drawing/2014/main" id="{A7E80435-8CBD-49DE-A3E2-BAA82F873308}"/>
              </a:ext>
            </a:extLst>
          </p:cNvPr>
          <p:cNvSpPr txBox="1">
            <a:spLocks/>
          </p:cNvSpPr>
          <p:nvPr/>
        </p:nvSpPr>
        <p:spPr>
          <a:xfrm>
            <a:off x="1335025" y="1265003"/>
            <a:ext cx="9800695" cy="1150267"/>
          </a:xfrm>
          <a:prstGeom prst="rect">
            <a:avLst/>
          </a:prstGeom>
          <a:effectLst>
            <a:outerShdw blurRad="50800" dist="38100" dir="5400000" algn="t" rotWithShape="0">
              <a:schemeClr val="accent4">
                <a:lumMod val="50000"/>
                <a:alpha val="40000"/>
              </a:scheme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b="1" dirty="0">
                <a:solidFill>
                  <a:schemeClr val="bg1"/>
                </a:solidFill>
              </a:rPr>
              <a:t>СПАСИБО ЗА ВНИМАНИЕ</a:t>
            </a:r>
          </a:p>
        </p:txBody>
      </p:sp>
      <p:sp>
        <p:nvSpPr>
          <p:cNvPr id="10" name="Текст 11">
            <a:extLst>
              <a:ext uri="{FF2B5EF4-FFF2-40B4-BE49-F238E27FC236}">
                <a16:creationId xmlns:a16="http://schemas.microsoft.com/office/drawing/2014/main" id="{DC0AE51F-CBC3-40F9-8730-E2CB48A9E48E}"/>
              </a:ext>
            </a:extLst>
          </p:cNvPr>
          <p:cNvSpPr txBox="1">
            <a:spLocks/>
          </p:cNvSpPr>
          <p:nvPr/>
        </p:nvSpPr>
        <p:spPr>
          <a:xfrm>
            <a:off x="2608499" y="2882976"/>
            <a:ext cx="6975002" cy="17057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49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073086-4B53-439B-B061-CD50F5B3F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Рекомендательная система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7DD473A-6CCA-7792-C041-EAE98BA84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5999"/>
            <a:ext cx="3835400" cy="3890963"/>
          </a:xfrm>
        </p:spPr>
        <p:txBody>
          <a:bodyPr/>
          <a:lstStyle/>
          <a:p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Рекомендательные системы (РС) - это программные инструменты и методы, предоставляющие рекомендации по предметам, которые могут быть полезны пользователю.</a:t>
            </a:r>
            <a:endParaRPr lang="ru-RU" dirty="0"/>
          </a:p>
        </p:txBody>
      </p:sp>
      <p:pic>
        <p:nvPicPr>
          <p:cNvPr id="1026" name="Picture 2" descr="Рекомендательные системы | Университет 20.35">
            <a:extLst>
              <a:ext uri="{FF2B5EF4-FFF2-40B4-BE49-F238E27FC236}">
                <a16:creationId xmlns:a16="http://schemas.microsoft.com/office/drawing/2014/main" id="{D6828C13-288A-70CC-B3E1-3A42EBDD6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350" y="2247899"/>
            <a:ext cx="47625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25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8E32E4F7-E96D-4D4B-9BA7-80A1A5CE8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97" y="-77528"/>
            <a:ext cx="6870539" cy="1325563"/>
          </a:xfrm>
        </p:spPr>
        <p:txBody>
          <a:bodyPr/>
          <a:lstStyle/>
          <a:p>
            <a:r>
              <a:rPr lang="ru-RU" b="1" dirty="0"/>
              <a:t>Типы РС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2345D87-D586-483C-8FF2-5864ADE87ADC}"/>
              </a:ext>
            </a:extLst>
          </p:cNvPr>
          <p:cNvSpPr/>
          <p:nvPr/>
        </p:nvSpPr>
        <p:spPr>
          <a:xfrm>
            <a:off x="1469984" y="2280213"/>
            <a:ext cx="1851950" cy="31135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9BC800C-525A-41F8-854B-7DA4857FD801}"/>
              </a:ext>
            </a:extLst>
          </p:cNvPr>
          <p:cNvSpPr/>
          <p:nvPr/>
        </p:nvSpPr>
        <p:spPr>
          <a:xfrm>
            <a:off x="3891022" y="2280213"/>
            <a:ext cx="1851950" cy="31135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EFD3742-E87A-43E3-A475-73A4B2A26B4C}"/>
              </a:ext>
            </a:extLst>
          </p:cNvPr>
          <p:cNvSpPr/>
          <p:nvPr/>
        </p:nvSpPr>
        <p:spPr>
          <a:xfrm>
            <a:off x="8718492" y="2280213"/>
            <a:ext cx="1851950" cy="311359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F3219A3-D41D-4A18-9DCA-45FE7682E53C}"/>
              </a:ext>
            </a:extLst>
          </p:cNvPr>
          <p:cNvSpPr/>
          <p:nvPr/>
        </p:nvSpPr>
        <p:spPr>
          <a:xfrm>
            <a:off x="6328451" y="2280213"/>
            <a:ext cx="1851950" cy="31135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екст 8">
            <a:extLst>
              <a:ext uri="{FF2B5EF4-FFF2-40B4-BE49-F238E27FC236}">
                <a16:creationId xmlns:a16="http://schemas.microsoft.com/office/drawing/2014/main" id="{F075C86B-C075-4CC8-91DF-A2049B89FFCE}"/>
              </a:ext>
            </a:extLst>
          </p:cNvPr>
          <p:cNvSpPr txBox="1">
            <a:spLocks/>
          </p:cNvSpPr>
          <p:nvPr/>
        </p:nvSpPr>
        <p:spPr>
          <a:xfrm>
            <a:off x="1558595" y="2910839"/>
            <a:ext cx="1674728" cy="10363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dirty="0">
                <a:solidFill>
                  <a:schemeClr val="bg1"/>
                </a:solidFill>
              </a:rPr>
              <a:t>Контентная фильтрация</a:t>
            </a:r>
          </a:p>
        </p:txBody>
      </p:sp>
      <p:sp>
        <p:nvSpPr>
          <p:cNvPr id="11" name="Текст 8">
            <a:extLst>
              <a:ext uri="{FF2B5EF4-FFF2-40B4-BE49-F238E27FC236}">
                <a16:creationId xmlns:a16="http://schemas.microsoft.com/office/drawing/2014/main" id="{6EC656BC-F301-484C-8375-D4D8183F4255}"/>
              </a:ext>
            </a:extLst>
          </p:cNvPr>
          <p:cNvSpPr txBox="1">
            <a:spLocks/>
          </p:cNvSpPr>
          <p:nvPr/>
        </p:nvSpPr>
        <p:spPr>
          <a:xfrm>
            <a:off x="3866843" y="3059768"/>
            <a:ext cx="1900308" cy="10363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dirty="0">
                <a:solidFill>
                  <a:schemeClr val="bg1"/>
                </a:solidFill>
              </a:rPr>
              <a:t>Коллаборативная фильтрация</a:t>
            </a:r>
          </a:p>
        </p:txBody>
      </p:sp>
      <p:sp>
        <p:nvSpPr>
          <p:cNvPr id="12" name="Текст 8">
            <a:extLst>
              <a:ext uri="{FF2B5EF4-FFF2-40B4-BE49-F238E27FC236}">
                <a16:creationId xmlns:a16="http://schemas.microsoft.com/office/drawing/2014/main" id="{900E3CD4-3FC1-414D-B98B-E2668628A06A}"/>
              </a:ext>
            </a:extLst>
          </p:cNvPr>
          <p:cNvSpPr txBox="1">
            <a:spLocks/>
          </p:cNvSpPr>
          <p:nvPr/>
        </p:nvSpPr>
        <p:spPr>
          <a:xfrm>
            <a:off x="6400671" y="2910838"/>
            <a:ext cx="1674728" cy="10363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dirty="0">
                <a:solidFill>
                  <a:schemeClr val="bg1"/>
                </a:solidFill>
              </a:rPr>
              <a:t>Фильтрация основанная на знаниях</a:t>
            </a:r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id="{F099C9FF-612F-4549-B2BB-0DB5EE686621}"/>
              </a:ext>
            </a:extLst>
          </p:cNvPr>
          <p:cNvSpPr txBox="1">
            <a:spLocks/>
          </p:cNvSpPr>
          <p:nvPr/>
        </p:nvSpPr>
        <p:spPr>
          <a:xfrm>
            <a:off x="8821709" y="2910838"/>
            <a:ext cx="1674728" cy="10363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dirty="0">
                <a:solidFill>
                  <a:schemeClr val="bg1"/>
                </a:solidFill>
              </a:rPr>
              <a:t>Гибридная фильтрация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60C9310F-F07D-4D85-ADAF-F01907FC4A98}"/>
              </a:ext>
            </a:extLst>
          </p:cNvPr>
          <p:cNvSpPr/>
          <p:nvPr/>
        </p:nvSpPr>
        <p:spPr>
          <a:xfrm>
            <a:off x="1877799" y="4875643"/>
            <a:ext cx="1036320" cy="103632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16200000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C82EC5B0-23AB-4070-BA77-489DFA03896C}"/>
              </a:ext>
            </a:extLst>
          </p:cNvPr>
          <p:cNvSpPr/>
          <p:nvPr/>
        </p:nvSpPr>
        <p:spPr>
          <a:xfrm>
            <a:off x="4298837" y="4875643"/>
            <a:ext cx="1036320" cy="103632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16200000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97679FA8-6BA5-4841-9C25-2D597D720209}"/>
              </a:ext>
            </a:extLst>
          </p:cNvPr>
          <p:cNvSpPr/>
          <p:nvPr/>
        </p:nvSpPr>
        <p:spPr>
          <a:xfrm>
            <a:off x="9151825" y="4875643"/>
            <a:ext cx="1036320" cy="103632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6200000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61FBBF96-64DD-4E8A-8F0A-64F3F3997554}"/>
              </a:ext>
            </a:extLst>
          </p:cNvPr>
          <p:cNvSpPr/>
          <p:nvPr/>
        </p:nvSpPr>
        <p:spPr>
          <a:xfrm>
            <a:off x="6736266" y="4875643"/>
            <a:ext cx="1036320" cy="103632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16200000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BE96676-3F95-4A96-80FF-43C907F66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00803" y="5098645"/>
            <a:ext cx="590312" cy="59031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42801F4-ACAA-405A-869B-C2C24167D7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20228" y="5069447"/>
            <a:ext cx="590312" cy="590312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A13F02C5-D91C-41C8-A768-087FD6AD5394}"/>
              </a:ext>
            </a:extLst>
          </p:cNvPr>
          <p:cNvSpPr/>
          <p:nvPr/>
        </p:nvSpPr>
        <p:spPr>
          <a:xfrm rot="16200000">
            <a:off x="-2115012" y="3313252"/>
            <a:ext cx="4461521" cy="2314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2693E34A-F2A7-4E9A-9A78-F0DE68BFAC43}"/>
              </a:ext>
            </a:extLst>
          </p:cNvPr>
          <p:cNvSpPr/>
          <p:nvPr/>
        </p:nvSpPr>
        <p:spPr>
          <a:xfrm rot="16200000">
            <a:off x="9845491" y="3313250"/>
            <a:ext cx="4461521" cy="2314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56735DE-42CE-015B-3248-1F87169FB6FB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060" y="4936809"/>
            <a:ext cx="951137" cy="95113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4C5B9A2-70F2-61DE-5263-06BD9F33FBB8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844" y="5084046"/>
            <a:ext cx="648457" cy="56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6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0EBC50-0B1A-4FA5-A84F-9B41E5DAE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689" y="202942"/>
            <a:ext cx="6870539" cy="1325563"/>
          </a:xfrm>
        </p:spPr>
        <p:txBody>
          <a:bodyPr/>
          <a:lstStyle/>
          <a:p>
            <a:r>
              <a:rPr lang="ru-RU" b="1" dirty="0"/>
              <a:t>Контентная фильтрация</a:t>
            </a:r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9106714-544E-8062-7BD7-EA3080756B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1" y="2173726"/>
            <a:ext cx="2230507" cy="223050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64FD5AE-B516-FA56-0E97-DDB6954764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312" y="4349058"/>
            <a:ext cx="1237637" cy="121490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BDD9910-0F4A-61C6-7448-4FCCF5E0A90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312" y="1327251"/>
            <a:ext cx="1222501" cy="1200046"/>
          </a:xfrm>
          <a:prstGeom prst="rect">
            <a:avLst/>
          </a:prstGeom>
        </p:spPr>
      </p:pic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7AD8E7CD-E82E-61C5-4DCB-F16B49CEA133}"/>
              </a:ext>
            </a:extLst>
          </p:cNvPr>
          <p:cNvCxnSpPr>
            <a:cxnSpLocks/>
          </p:cNvCxnSpPr>
          <p:nvPr/>
        </p:nvCxnSpPr>
        <p:spPr>
          <a:xfrm>
            <a:off x="5423496" y="2873657"/>
            <a:ext cx="0" cy="1457047"/>
          </a:xfrm>
          <a:prstGeom prst="straightConnector1">
            <a:avLst/>
          </a:prstGeom>
          <a:ln w="508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005A7D0F-4F8B-929D-AF75-ACA84189FC55}"/>
              </a:ext>
            </a:extLst>
          </p:cNvPr>
          <p:cNvCxnSpPr>
            <a:cxnSpLocks/>
          </p:cNvCxnSpPr>
          <p:nvPr/>
        </p:nvCxnSpPr>
        <p:spPr>
          <a:xfrm flipV="1">
            <a:off x="2776845" y="2162457"/>
            <a:ext cx="1640114" cy="71120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7FFA7910-386D-8239-19DB-D1717AEDFB6F}"/>
              </a:ext>
            </a:extLst>
          </p:cNvPr>
          <p:cNvCxnSpPr>
            <a:cxnSpLocks/>
          </p:cNvCxnSpPr>
          <p:nvPr/>
        </p:nvCxnSpPr>
        <p:spPr>
          <a:xfrm flipH="1" flipV="1">
            <a:off x="2892959" y="4238398"/>
            <a:ext cx="1524000" cy="662781"/>
          </a:xfrm>
          <a:prstGeom prst="straightConnector1">
            <a:avLst/>
          </a:prstGeom>
          <a:ln w="508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1249FFB-9CB9-F90A-68AB-9FB7E737E988}"/>
              </a:ext>
            </a:extLst>
          </p:cNvPr>
          <p:cNvSpPr txBox="1"/>
          <p:nvPr/>
        </p:nvSpPr>
        <p:spPr>
          <a:xfrm>
            <a:off x="5639714" y="3148816"/>
            <a:ext cx="1882079" cy="950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Похожая по характеристикам игра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7105119-6E5C-FBEE-5BA7-3D3144F798F6}"/>
              </a:ext>
            </a:extLst>
          </p:cNvPr>
          <p:cNvSpPr txBox="1"/>
          <p:nvPr/>
        </p:nvSpPr>
        <p:spPr>
          <a:xfrm>
            <a:off x="6096000" y="4569788"/>
            <a:ext cx="1882083" cy="950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Игра рекомендуемая пользователю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9AE2A95-B561-E808-4748-8CA8AB7D288F}"/>
              </a:ext>
            </a:extLst>
          </p:cNvPr>
          <p:cNvSpPr txBox="1"/>
          <p:nvPr/>
        </p:nvSpPr>
        <p:spPr>
          <a:xfrm>
            <a:off x="6202959" y="1477844"/>
            <a:ext cx="2336596" cy="950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Понравившаяся пользователю</a:t>
            </a:r>
          </a:p>
          <a:p>
            <a:r>
              <a:rPr lang="ru-RU" dirty="0"/>
              <a:t>игра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0839F0E-518F-D8FD-303B-A0740D187093}"/>
              </a:ext>
            </a:extLst>
          </p:cNvPr>
          <p:cNvSpPr txBox="1"/>
          <p:nvPr/>
        </p:nvSpPr>
        <p:spPr>
          <a:xfrm>
            <a:off x="527130" y="1814781"/>
            <a:ext cx="1795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Пользователь</a:t>
            </a:r>
          </a:p>
        </p:txBody>
      </p:sp>
      <p:pic>
        <p:nvPicPr>
          <p:cNvPr id="4098" name="Picture 2">
            <a:hlinkClick r:id="rId4"/>
            <a:extLst>
              <a:ext uri="{FF2B5EF4-FFF2-40B4-BE49-F238E27FC236}">
                <a16:creationId xmlns:a16="http://schemas.microsoft.com/office/drawing/2014/main" id="{32B8772A-EC53-4414-6430-E5BEEC0DA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56" y="1477844"/>
            <a:ext cx="3075944" cy="77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hlinkClick r:id="rId6"/>
            <a:extLst>
              <a:ext uri="{FF2B5EF4-FFF2-40B4-BE49-F238E27FC236}">
                <a16:creationId xmlns:a16="http://schemas.microsoft.com/office/drawing/2014/main" id="{0A880023-18E2-6726-E8A5-3E532149C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922" y="2686698"/>
            <a:ext cx="677726" cy="37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>
            <a:hlinkClick r:id="rId8"/>
            <a:extLst>
              <a:ext uri="{FF2B5EF4-FFF2-40B4-BE49-F238E27FC236}">
                <a16:creationId xmlns:a16="http://schemas.microsoft.com/office/drawing/2014/main" id="{2AD03062-F050-DDD5-25B1-0273E879E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377" y="3249959"/>
            <a:ext cx="654355" cy="37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>
            <a:hlinkClick r:id="rId10"/>
            <a:extLst>
              <a:ext uri="{FF2B5EF4-FFF2-40B4-BE49-F238E27FC236}">
                <a16:creationId xmlns:a16="http://schemas.microsoft.com/office/drawing/2014/main" id="{838F4868-25BD-73C7-147E-77D57EBA0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377" y="3840366"/>
            <a:ext cx="556482" cy="43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22AA7C59-A7BE-446A-FC28-38516B8A6002}"/>
              </a:ext>
            </a:extLst>
          </p:cNvPr>
          <p:cNvSpPr txBox="1"/>
          <p:nvPr/>
        </p:nvSpPr>
        <p:spPr>
          <a:xfrm>
            <a:off x="8863648" y="2717282"/>
            <a:ext cx="3396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Вес слова 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x в описании товара y</a:t>
            </a:r>
            <a:endParaRPr lang="ru-RU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1A729A1-DA06-4456-0908-54A3294833CB}"/>
              </a:ext>
            </a:extLst>
          </p:cNvPr>
          <p:cNvSpPr txBox="1"/>
          <p:nvPr/>
        </p:nvSpPr>
        <p:spPr>
          <a:xfrm>
            <a:off x="8933202" y="3148816"/>
            <a:ext cx="3072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Частота 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слова x в описании товара y</a:t>
            </a:r>
            <a:endParaRPr lang="ru-RU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3B74C75-59DF-4832-B809-FDBC22F038B8}"/>
              </a:ext>
            </a:extLst>
          </p:cNvPr>
          <p:cNvSpPr txBox="1"/>
          <p:nvPr/>
        </p:nvSpPr>
        <p:spPr>
          <a:xfrm>
            <a:off x="8911558" y="3795147"/>
            <a:ext cx="2612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Количество 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товаров, содержащих слово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x</a:t>
            </a:r>
            <a:endParaRPr lang="ru-RU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CB33387-3B4E-20D1-EDB5-85437EE89568}"/>
              </a:ext>
            </a:extLst>
          </p:cNvPr>
          <p:cNvSpPr txBox="1"/>
          <p:nvPr/>
        </p:nvSpPr>
        <p:spPr>
          <a:xfrm>
            <a:off x="8160443" y="4473302"/>
            <a:ext cx="67273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– 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общее количество товаров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165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0EBC50-0B1A-4FA5-A84F-9B41E5DAE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130" y="152281"/>
            <a:ext cx="6870539" cy="1325563"/>
          </a:xfrm>
        </p:spPr>
        <p:txBody>
          <a:bodyPr/>
          <a:lstStyle/>
          <a:p>
            <a:r>
              <a:rPr lang="ru-RU" b="1" dirty="0"/>
              <a:t>Коллаборативная фильтрация</a:t>
            </a:r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9106714-544E-8062-7BD7-EA3080756B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254" y="3134486"/>
            <a:ext cx="1691542" cy="169154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64FD5AE-B516-FA56-0E97-DDB6954764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928" y="815062"/>
            <a:ext cx="1047976" cy="102872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BDD9910-0F4A-61C6-7448-4FCCF5E0A90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349" y="5243517"/>
            <a:ext cx="1103087" cy="1082826"/>
          </a:xfrm>
          <a:prstGeom prst="rect">
            <a:avLst/>
          </a:prstGeom>
        </p:spPr>
      </p:pic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7AD8E7CD-E82E-61C5-4DCB-F16B49CEA133}"/>
              </a:ext>
            </a:extLst>
          </p:cNvPr>
          <p:cNvCxnSpPr>
            <a:cxnSpLocks/>
          </p:cNvCxnSpPr>
          <p:nvPr/>
        </p:nvCxnSpPr>
        <p:spPr>
          <a:xfrm flipH="1">
            <a:off x="8001901" y="4036458"/>
            <a:ext cx="2194605" cy="0"/>
          </a:xfrm>
          <a:prstGeom prst="straightConnector1">
            <a:avLst/>
          </a:prstGeom>
          <a:ln w="508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005A7D0F-4F8B-929D-AF75-ACA84189FC55}"/>
              </a:ext>
            </a:extLst>
          </p:cNvPr>
          <p:cNvCxnSpPr>
            <a:cxnSpLocks/>
          </p:cNvCxnSpPr>
          <p:nvPr/>
        </p:nvCxnSpPr>
        <p:spPr>
          <a:xfrm flipV="1">
            <a:off x="7014875" y="2070111"/>
            <a:ext cx="1310474" cy="757431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7FFA7910-386D-8239-19DB-D1717AEDFB6F}"/>
              </a:ext>
            </a:extLst>
          </p:cNvPr>
          <p:cNvCxnSpPr>
            <a:cxnSpLocks/>
          </p:cNvCxnSpPr>
          <p:nvPr/>
        </p:nvCxnSpPr>
        <p:spPr>
          <a:xfrm flipH="1" flipV="1">
            <a:off x="9329904" y="2070111"/>
            <a:ext cx="1175658" cy="941632"/>
          </a:xfrm>
          <a:prstGeom prst="straightConnector1">
            <a:avLst/>
          </a:prstGeom>
          <a:ln w="508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7105119-6E5C-FBEE-5BA7-3D3144F798F6}"/>
              </a:ext>
            </a:extLst>
          </p:cNvPr>
          <p:cNvSpPr txBox="1"/>
          <p:nvPr/>
        </p:nvSpPr>
        <p:spPr>
          <a:xfrm>
            <a:off x="7522788" y="152281"/>
            <a:ext cx="2384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Игра понравившаяся обоим пользователям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9AE2A95-B561-E808-4748-8CA8AB7D288F}"/>
              </a:ext>
            </a:extLst>
          </p:cNvPr>
          <p:cNvSpPr txBox="1"/>
          <p:nvPr/>
        </p:nvSpPr>
        <p:spPr>
          <a:xfrm>
            <a:off x="7869239" y="4451734"/>
            <a:ext cx="2522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Понравившаяся пользователю 2 игра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0839F0E-518F-D8FD-303B-A0740D187093}"/>
              </a:ext>
            </a:extLst>
          </p:cNvPr>
          <p:cNvSpPr txBox="1"/>
          <p:nvPr/>
        </p:nvSpPr>
        <p:spPr>
          <a:xfrm>
            <a:off x="6062654" y="2896133"/>
            <a:ext cx="1843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Пользователь 1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16F9D82-1519-BEC1-142C-876B6C1C5B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444" y="3343890"/>
            <a:ext cx="1385136" cy="13851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966B07F-692F-E88C-2184-476E45D45CCB}"/>
              </a:ext>
            </a:extLst>
          </p:cNvPr>
          <p:cNvSpPr txBox="1"/>
          <p:nvPr/>
        </p:nvSpPr>
        <p:spPr>
          <a:xfrm>
            <a:off x="10374932" y="2960144"/>
            <a:ext cx="2119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Пользователь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5DBA54-2440-AF9F-9400-E6F9DC417AE2}"/>
              </a:ext>
            </a:extLst>
          </p:cNvPr>
          <p:cNvSpPr txBox="1"/>
          <p:nvPr/>
        </p:nvSpPr>
        <p:spPr>
          <a:xfrm>
            <a:off x="8139732" y="3011743"/>
            <a:ext cx="1683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Похожие пользователи</a:t>
            </a:r>
          </a:p>
        </p:txBody>
      </p: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463CE40C-8D8B-C46A-F5E8-648BE506B929}"/>
              </a:ext>
            </a:extLst>
          </p:cNvPr>
          <p:cNvCxnSpPr>
            <a:cxnSpLocks/>
          </p:cNvCxnSpPr>
          <p:nvPr/>
        </p:nvCxnSpPr>
        <p:spPr>
          <a:xfrm flipH="1">
            <a:off x="9823389" y="4975322"/>
            <a:ext cx="1103087" cy="685328"/>
          </a:xfrm>
          <a:prstGeom prst="straightConnector1">
            <a:avLst/>
          </a:prstGeom>
          <a:ln w="508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id="{BE560EF0-0F98-E475-6422-96E2754B158D}"/>
              </a:ext>
            </a:extLst>
          </p:cNvPr>
          <p:cNvCxnSpPr>
            <a:cxnSpLocks/>
            <a:endCxn id="14" idx="2"/>
          </p:cNvCxnSpPr>
          <p:nvPr/>
        </p:nvCxnSpPr>
        <p:spPr>
          <a:xfrm flipH="1" flipV="1">
            <a:off x="7066025" y="4826028"/>
            <a:ext cx="923154" cy="834622"/>
          </a:xfrm>
          <a:prstGeom prst="straightConnector1">
            <a:avLst/>
          </a:prstGeom>
          <a:ln w="508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>
            <a:extLst>
              <a:ext uri="{FF2B5EF4-FFF2-40B4-BE49-F238E27FC236}">
                <a16:creationId xmlns:a16="http://schemas.microsoft.com/office/drawing/2014/main" id="{6561D0FF-014B-E5D4-B34B-2B4D0CAE0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28" y="4054832"/>
            <a:ext cx="4552598" cy="277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hlinkClick r:id="rId6"/>
            <a:extLst>
              <a:ext uri="{FF2B5EF4-FFF2-40B4-BE49-F238E27FC236}">
                <a16:creationId xmlns:a16="http://schemas.microsoft.com/office/drawing/2014/main" id="{18E8768A-1CF4-95F4-1FC4-52815AB35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72" y="1477844"/>
            <a:ext cx="2977894" cy="102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388D6DF3-51E0-8374-2E15-293FB033CA62}"/>
              </a:ext>
            </a:extLst>
          </p:cNvPr>
          <p:cNvSpPr txBox="1"/>
          <p:nvPr/>
        </p:nvSpPr>
        <p:spPr>
          <a:xfrm>
            <a:off x="-77407" y="2540927"/>
            <a:ext cx="684348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 rtl="0"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U – множество пользователей,</a:t>
            </a:r>
            <a:endParaRPr lang="ru-RU" b="0" dirty="0">
              <a:effectLst/>
            </a:endParaRPr>
          </a:p>
          <a:p>
            <a:pPr indent="450215" algn="just" rtl="0"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sim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– выбранная мера схожести двух пользователей,</a:t>
            </a:r>
            <a:endParaRPr lang="ru-RU" b="0" dirty="0">
              <a:effectLst/>
            </a:endParaRPr>
          </a:p>
          <a:p>
            <a:pPr indent="450215" algn="just" rtl="0"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u, u’ – это два вектора которые необходимо сравнить,</a:t>
            </a:r>
            <a:endParaRPr lang="ru-RU" b="0" dirty="0">
              <a:effectLst/>
            </a:endParaRPr>
          </a:p>
          <a:p>
            <a:pPr indent="450215" algn="just" rtl="0"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 – выставленная оценка,</a:t>
            </a:r>
            <a:endParaRPr lang="ru-RU" b="0" dirty="0">
              <a:effectLst/>
            </a:endParaRPr>
          </a:p>
          <a:p>
            <a:pPr indent="450215" algn="just" rtl="0"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 – нормировочный коэффициент.</a:t>
            </a:r>
            <a:endParaRPr lang="ru-RU" b="0" dirty="0">
              <a:effectLst/>
            </a:endParaRPr>
          </a:p>
          <a:p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6408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0EBC50-0B1A-4FA5-A84F-9B41E5DAE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130" y="152281"/>
            <a:ext cx="6870539" cy="1325563"/>
          </a:xfrm>
        </p:spPr>
        <p:txBody>
          <a:bodyPr/>
          <a:lstStyle/>
          <a:p>
            <a:r>
              <a:rPr lang="ru-RU" b="1" dirty="0"/>
              <a:t>Фильтрация основанная на знаниях</a:t>
            </a:r>
            <a:endParaRPr lang="ru-RU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5792B5B-2345-C051-874D-BAB993FEF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981" y="1798184"/>
            <a:ext cx="8093851" cy="367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746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97823A-4F3C-48C1-B0F1-198D0F02D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Гибридная рекомендательная система</a:t>
            </a:r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C5E091C-4FCC-4F5F-A539-8DE1CF33CFAE}"/>
              </a:ext>
            </a:extLst>
          </p:cNvPr>
          <p:cNvSpPr/>
          <p:nvPr/>
        </p:nvSpPr>
        <p:spPr>
          <a:xfrm rot="16200000">
            <a:off x="-1928771" y="3893293"/>
            <a:ext cx="4054318" cy="1967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Рекомендательные системы на python: что под капотом?">
            <a:extLst>
              <a:ext uri="{FF2B5EF4-FFF2-40B4-BE49-F238E27FC236}">
                <a16:creationId xmlns:a16="http://schemas.microsoft.com/office/drawing/2014/main" id="{B28BE2EA-C8E3-3582-46DE-EA0A926BB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28" y="2383102"/>
            <a:ext cx="7067311" cy="259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9BF4C43-13E1-1B7E-1E34-30DBD528AF37}"/>
              </a:ext>
            </a:extLst>
          </p:cNvPr>
          <p:cNvSpPr txBox="1"/>
          <p:nvPr/>
        </p:nvSpPr>
        <p:spPr>
          <a:xfrm>
            <a:off x="8221514" y="2305615"/>
            <a:ext cx="37737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Совмещает несколько различных фильтраций, чтобы убрать недостатки друг друга</a:t>
            </a:r>
          </a:p>
        </p:txBody>
      </p:sp>
    </p:spTree>
    <p:extLst>
      <p:ext uri="{BB962C8B-B14F-4D97-AF65-F5344CB8AC3E}">
        <p14:creationId xmlns:p14="http://schemas.microsoft.com/office/powerpoint/2010/main" val="87000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A59A394-BE77-4359-93AF-CF1DEA74E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257" y="161925"/>
            <a:ext cx="10515600" cy="1325563"/>
          </a:xfrm>
        </p:spPr>
        <p:txBody>
          <a:bodyPr/>
          <a:lstStyle/>
          <a:p>
            <a:r>
              <a:rPr lang="ru-RU" b="1" dirty="0"/>
              <a:t>ДАННЫЕ  </a:t>
            </a:r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9DBC35E-48E7-462C-9C9D-0CBCE2EA9228}"/>
              </a:ext>
            </a:extLst>
          </p:cNvPr>
          <p:cNvSpPr/>
          <p:nvPr/>
        </p:nvSpPr>
        <p:spPr>
          <a:xfrm rot="16200000">
            <a:off x="-1569409" y="3883751"/>
            <a:ext cx="3364040" cy="2377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7244B79-61B0-4DBC-816D-C65406D31146}"/>
              </a:ext>
            </a:extLst>
          </p:cNvPr>
          <p:cNvSpPr/>
          <p:nvPr/>
        </p:nvSpPr>
        <p:spPr>
          <a:xfrm>
            <a:off x="6396000" y="6661229"/>
            <a:ext cx="5796000" cy="1967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A3ED842A-A816-C120-7533-1CFB40D2B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60" y="2077966"/>
            <a:ext cx="3046083" cy="304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F659286-136E-E90F-C8B3-E2A88BE7A5C8}"/>
              </a:ext>
            </a:extLst>
          </p:cNvPr>
          <p:cNvSpPr txBox="1"/>
          <p:nvPr/>
        </p:nvSpPr>
        <p:spPr>
          <a:xfrm>
            <a:off x="6224711" y="998866"/>
            <a:ext cx="5007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</a:t>
            </a:r>
            <a:r>
              <a:rPr lang="ru-RU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атасет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берётся с самого популярного маркетплейса игр </a:t>
            </a:r>
            <a:r>
              <a:rPr lang="ru-RU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Steam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Steam 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имеет свою рекомендательную систему, но она имеет некоторые минусы.</a:t>
            </a:r>
            <a:endParaRPr lang="ru-RU" dirty="0"/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D63F421A-081E-8C47-031F-E1312BC4D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004" y="2320617"/>
            <a:ext cx="6784621" cy="336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56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D69FB5-73CD-4EAB-9F49-153919DA4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Реализация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C4133D-7D28-D066-B566-E057F1C32881}"/>
              </a:ext>
            </a:extLst>
          </p:cNvPr>
          <p:cNvSpPr txBox="1"/>
          <p:nvPr/>
        </p:nvSpPr>
        <p:spPr>
          <a:xfrm>
            <a:off x="5268686" y="587493"/>
            <a:ext cx="6085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 базу взята контентная фильтрация основанная на тегах, жанрах, описании и разработчиках.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4CC3B28-0878-A1C5-01D5-5588AD723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785" y="1360366"/>
            <a:ext cx="10339615" cy="518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85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321</Words>
  <Application>Microsoft Office PowerPoint</Application>
  <PresentationFormat>Широкоэкранный</PresentationFormat>
  <Paragraphs>49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 РАЗРАБОТКА РЕКОМЕНДАТЕЛЬНОЙ СИСТЕМЫ ДЛЯ ПОЛЬЗОВАТЕЛЕЙ КОМПЬЮТЕРНЫХ ИГР</vt:lpstr>
      <vt:lpstr>Рекомендательная система</vt:lpstr>
      <vt:lpstr>Типы РС</vt:lpstr>
      <vt:lpstr>Контентная фильтрация</vt:lpstr>
      <vt:lpstr>Коллаборативная фильтрация</vt:lpstr>
      <vt:lpstr>Фильтрация основанная на знаниях</vt:lpstr>
      <vt:lpstr>Гибридная рекомендательная система</vt:lpstr>
      <vt:lpstr>ДАННЫЕ  </vt:lpstr>
      <vt:lpstr>Реализация</vt:lpstr>
      <vt:lpstr>РЕЗУЛЬТАТ</vt:lpstr>
      <vt:lpstr>РЕСУРСЫ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геймер про</cp:lastModifiedBy>
  <cp:revision>6</cp:revision>
  <dcterms:created xsi:type="dcterms:W3CDTF">2021-12-06T03:54:55Z</dcterms:created>
  <dcterms:modified xsi:type="dcterms:W3CDTF">2023-05-17T19:44:27Z</dcterms:modified>
</cp:coreProperties>
</file>