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  <p15:guide id="3" orient="horz" pos="794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  <p:guide pos="7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e207e5e86a_0_2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1e207e5e86a_0_2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e207e5e86a_0_2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e207e5e86a_0_2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e207e5e86a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e207e5e86a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4425f325b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4425f325b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e207e5e86a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e207e5e86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e207e5e86a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e207e5e86a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e207e5e86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e207e5e86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e207e5e86a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e207e5e86a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e207e5e86a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e207e5e86a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4348c2ada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4348c2ada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e207e5e86a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e207e5e86a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e207e5e86a_0_1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e207e5e86a_0_1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3.png"/><Relationship Id="rId4" Type="http://schemas.openxmlformats.org/officeDocument/2006/relationships/image" Target="../media/image20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Relationship Id="rId4" Type="http://schemas.openxmlformats.org/officeDocument/2006/relationships/image" Target="../media/image1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8.png"/><Relationship Id="rId4" Type="http://schemas.openxmlformats.org/officeDocument/2006/relationships/image" Target="../media/image14.png"/><Relationship Id="rId5" Type="http://schemas.openxmlformats.org/officeDocument/2006/relationships/image" Target="../media/image19.png"/><Relationship Id="rId6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9731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3180"/>
              <a:t>МОДЕЛИРОВАНИЕ ОБРАЗОВАТЕЛЬНОГО ПРОЦЕССА ВВЕДЕНИЯ СТУДЕНТА</a:t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3180"/>
              <a:t>В ПРОЕКТНУЮ ДЕЯТЕЛЬНОСТЬ </a:t>
            </a:r>
            <a:endParaRPr sz="318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0627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b="1" lang="ru" sz="2180"/>
              <a:t>Спирова Мария Сергеевна</a:t>
            </a:r>
            <a:r>
              <a:rPr lang="ru" sz="2180"/>
              <a:t>, </a:t>
            </a:r>
            <a:r>
              <a:rPr b="1" lang="ru" sz="2180"/>
              <a:t>ОмГТУ</a:t>
            </a:r>
            <a:endParaRPr b="1" sz="2180"/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ru" sz="2180"/>
              <a:t>Канева Ольга Николаевна, канд. физ.-мат. наук, ОмГТУ</a:t>
            </a:r>
            <a:endParaRPr sz="2180"/>
          </a:p>
        </p:txBody>
      </p:sp>
      <p:sp>
        <p:nvSpPr>
          <p:cNvPr id="56" name="Google Shape;56;p13"/>
          <p:cNvSpPr txBox="1"/>
          <p:nvPr/>
        </p:nvSpPr>
        <p:spPr>
          <a:xfrm>
            <a:off x="3751200" y="4535700"/>
            <a:ext cx="1641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/>
              <a:t>Омск – 2023</a:t>
            </a:r>
            <a:endParaRPr sz="1800"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22700" y="167750"/>
            <a:ext cx="762000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08300" y="200623"/>
            <a:ext cx="762000" cy="813243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64100" y="200613"/>
            <a:ext cx="933957" cy="90100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1807200" y="281675"/>
            <a:ext cx="55296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/>
              <a:t>МЕЖДУНАРОДНАЯ МОЛОДЕЖНАЯ НАУЧНО-ПРАКТИЧЕСКАЯ КОНФЕРЕНЦИЯ С ЭЛЕМЕНТАМИ НАУЧНОЙ ШКОЛЫ "ПРИКЛАДНАЯ МАТЕМАТИКА И ФУНДАМЕНТАЛЬНАЯ ИНФОРМАТИКА"</a:t>
            </a:r>
            <a:endParaRPr sz="1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Пример </a:t>
            </a:r>
            <a:r>
              <a:rPr lang="ru"/>
              <a:t>для </a:t>
            </a:r>
            <a:r>
              <a:rPr lang="ru"/>
              <a:t>3</a:t>
            </a:r>
            <a:r>
              <a:rPr lang="ru"/>
              <a:t>-х тем с результатами работы</a:t>
            </a:r>
            <a:endParaRPr/>
          </a:p>
        </p:txBody>
      </p:sp>
      <p:sp>
        <p:nvSpPr>
          <p:cNvPr id="138" name="Google Shape;138;p22"/>
          <p:cNvSpPr txBox="1"/>
          <p:nvPr>
            <p:ph idx="1" type="body"/>
          </p:nvPr>
        </p:nvSpPr>
        <p:spPr>
          <a:xfrm>
            <a:off x="3387150" y="2946425"/>
            <a:ext cx="2369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/>
              <a:t>Матрица вероятности</a:t>
            </a:r>
            <a:endParaRPr/>
          </a:p>
        </p:txBody>
      </p:sp>
      <p:pic>
        <p:nvPicPr>
          <p:cNvPr id="139" name="Google Shape;13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52850" y="3427588"/>
            <a:ext cx="1638300" cy="6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47738" y="1276350"/>
            <a:ext cx="7248525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Пример для десяти тем с результатами работы</a:t>
            </a:r>
            <a:endParaRPr/>
          </a:p>
        </p:txBody>
      </p:sp>
      <p:sp>
        <p:nvSpPr>
          <p:cNvPr id="147" name="Google Shape;147;p23"/>
          <p:cNvSpPr txBox="1"/>
          <p:nvPr>
            <p:ph idx="1" type="body"/>
          </p:nvPr>
        </p:nvSpPr>
        <p:spPr>
          <a:xfrm>
            <a:off x="5805975" y="2285400"/>
            <a:ext cx="2369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/>
              <a:t>Матрица вероятности</a:t>
            </a:r>
            <a:endParaRPr/>
          </a:p>
        </p:txBody>
      </p:sp>
      <p:pic>
        <p:nvPicPr>
          <p:cNvPr id="148" name="Google Shape;14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12188" y="2858100"/>
            <a:ext cx="4143375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142775"/>
            <a:ext cx="4260299" cy="3694291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Библиографический список</a:t>
            </a:r>
            <a:endParaRPr/>
          </a:p>
        </p:txBody>
      </p:sp>
      <p:sp>
        <p:nvSpPr>
          <p:cNvPr id="156" name="Google Shape;156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6387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225"/>
              <a:buAutoNum type="arabicPeriod"/>
            </a:pPr>
            <a:r>
              <a:rPr lang="ru" sz="1225"/>
              <a:t>Нагорный Д.О., Щербаков С.М. Проектная деятельность в вузе: особенности, проблемы, технологии управления // Информатизация в цифровой экономике. – 2021. – Том 2. – № 4. – С. 167-180. – doi: 10.18334/ide.2.4.113393.</a:t>
            </a:r>
            <a:endParaRPr sz="1225"/>
          </a:p>
          <a:p>
            <a:pPr indent="-306387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225"/>
              <a:buAutoNum type="arabicPeriod"/>
            </a:pPr>
            <a:r>
              <a:rPr lang="ru" sz="1225"/>
              <a:t>Никулина Ю.Н. Проектная деятельность как инструмент профессионального и карьерного развития выпускников // Экономика труда. – 2022. – Том 9. – № 7. – С. 1133-1146. – doi: 10.18334/et.9.7.115122.</a:t>
            </a:r>
            <a:endParaRPr sz="1225"/>
          </a:p>
          <a:p>
            <a:pPr indent="-306387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225"/>
              <a:buAutoNum type="arabicPeriod"/>
            </a:pPr>
            <a:r>
              <a:rPr lang="ru" sz="1225"/>
              <a:t>Рыжова Н. В. Роль образовательной организации в подготовке студентов к построению карьерной траектории на современном рынке труда // Кадровый потенциал инновационного развития: II Международная научно-практическая конференция, Москва, 10 ноября 2021 года / Московский государственный технический университет имени Н.Э. Баумана (национальный исследовательский университет). Москва: Издательство МГТУ им. Н.Э. Баумана. 2022. – c. 177-180.</a:t>
            </a:r>
            <a:endParaRPr sz="1225"/>
          </a:p>
          <a:p>
            <a:pPr indent="-306387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225"/>
              <a:buAutoNum type="arabicPeriod"/>
            </a:pPr>
            <a:r>
              <a:rPr lang="ru" sz="1225"/>
              <a:t>Салынская Т. В., Ясницкая А. А. Проектная деятельность как инструмент развития профессиональной личности студента // Муниципальная академия. – 2021. – № 3. – c. 88-95.</a:t>
            </a:r>
            <a:endParaRPr sz="1225"/>
          </a:p>
          <a:p>
            <a:pPr indent="-306387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225"/>
              <a:buAutoNum type="arabicPeriod"/>
            </a:pPr>
            <a:r>
              <a:rPr lang="ru" sz="1225"/>
              <a:t>Юрова О.В., Медведицкова А.С., Березин А.С., Минаева О.А. Центры проектной деятельности как элемент экосистемы предпринимательства в университетах // Лидерство и менеджмент. – 2023. – Том 10. – № 2. – doi: 10.18334/lim.10.2.117691.</a:t>
            </a:r>
            <a:endParaRPr sz="1225"/>
          </a:p>
          <a:p>
            <a:pPr indent="-306387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225"/>
              <a:buAutoNum type="arabicPeriod"/>
            </a:pPr>
            <a:r>
              <a:rPr lang="ru" sz="1225"/>
              <a:t>Евстратова Л.А., Исаева Н.В., Лешукова О.В. Проектное обучение. Практики внедрения в университетах. - М.:, 2018. – 152 c.</a:t>
            </a:r>
            <a:endParaRPr sz="1225"/>
          </a:p>
          <a:p>
            <a:pPr indent="-306387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225"/>
              <a:buAutoNum type="arabicPeriod"/>
            </a:pPr>
            <a:r>
              <a:rPr lang="ru" sz="1225"/>
              <a:t>Воронцов К. В., Фрей А. И., Апишев М. А. [и др.]. Тематическое моделирование в BigARTM: теория, алгоритмы, приложения. 2015. URL: http://www.machinelearning.ru/wiki/images/b/bc/Voron-2015-BigARTM.pdf (дата обращения: 25.04.2023).</a:t>
            </a:r>
            <a:endParaRPr sz="1225"/>
          </a:p>
          <a:p>
            <a:pPr indent="-306387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225"/>
              <a:buAutoNum type="arabicPeriod"/>
            </a:pPr>
            <a:r>
              <a:rPr lang="ru" sz="1225"/>
              <a:t>Вольфсон Б. Гибкие методологии разработки. – 2 изд. – СПб.: Питер, 214. – 83 с.</a:t>
            </a:r>
            <a:endParaRPr sz="1225"/>
          </a:p>
          <a:p>
            <a:pPr indent="-306387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225"/>
              <a:buAutoNum type="arabicPeriod"/>
            </a:pPr>
            <a:r>
              <a:rPr lang="ru" sz="1225"/>
              <a:t>Кемпкенс О. Дизайн-мышление. Все инструменты в одной книге. – 1 изд. – Мск.: Эксмо, 2019. – 290 с.</a:t>
            </a:r>
            <a:endParaRPr sz="1225"/>
          </a:p>
        </p:txBody>
      </p:sp>
      <p:sp>
        <p:nvSpPr>
          <p:cNvPr id="157" name="Google Shape;157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5"/>
          <p:cNvSpPr txBox="1"/>
          <p:nvPr>
            <p:ph type="ctrTitle"/>
          </p:nvPr>
        </p:nvSpPr>
        <p:spPr>
          <a:xfrm>
            <a:off x="311708" y="9731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3180"/>
              <a:t>МОДЕЛИРОВАНИЕ ОБРАЗОВАТЕЛЬНОГО ПРОЦЕССА ВВЕДЕНИЯ СТУДЕНТА</a:t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3180"/>
              <a:t>В ПРОЕКТНУЮ ДЕЯТЕЛЬНОСТЬ </a:t>
            </a:r>
            <a:endParaRPr sz="3180"/>
          </a:p>
        </p:txBody>
      </p:sp>
      <p:sp>
        <p:nvSpPr>
          <p:cNvPr id="163" name="Google Shape;163;p25"/>
          <p:cNvSpPr txBox="1"/>
          <p:nvPr>
            <p:ph idx="1" type="subTitle"/>
          </p:nvPr>
        </p:nvSpPr>
        <p:spPr>
          <a:xfrm>
            <a:off x="311700" y="30627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b="1" lang="ru" sz="2180"/>
              <a:t>Спирова Мария Сергеевна</a:t>
            </a:r>
            <a:r>
              <a:rPr lang="ru" sz="2180"/>
              <a:t>, </a:t>
            </a:r>
            <a:r>
              <a:rPr b="1" lang="ru" sz="2180"/>
              <a:t>ОмГТУ</a:t>
            </a:r>
            <a:endParaRPr b="1" sz="2180"/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ru" sz="2180"/>
              <a:t>Канева Ольга Николаевна, канд. физ.-мат. наук, ОмГТУ</a:t>
            </a:r>
            <a:endParaRPr sz="2180"/>
          </a:p>
        </p:txBody>
      </p:sp>
      <p:sp>
        <p:nvSpPr>
          <p:cNvPr id="164" name="Google Shape;164;p25"/>
          <p:cNvSpPr txBox="1"/>
          <p:nvPr/>
        </p:nvSpPr>
        <p:spPr>
          <a:xfrm>
            <a:off x="3751200" y="4535700"/>
            <a:ext cx="1641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/>
              <a:t>Омск – 2023</a:t>
            </a:r>
            <a:endParaRPr sz="1800"/>
          </a:p>
        </p:txBody>
      </p:sp>
      <p:pic>
        <p:nvPicPr>
          <p:cNvPr id="165" name="Google Shape;165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22700" y="167750"/>
            <a:ext cx="762000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08300" y="200623"/>
            <a:ext cx="762000" cy="8132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64100" y="200613"/>
            <a:ext cx="933957" cy="90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25"/>
          <p:cNvSpPr txBox="1"/>
          <p:nvPr/>
        </p:nvSpPr>
        <p:spPr>
          <a:xfrm>
            <a:off x="1807200" y="281675"/>
            <a:ext cx="55296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/>
              <a:t>МЕЖДУНАРОДНАЯ МОЛОДЕЖНАЯ НАУЧНО-ПРАКТИЧЕСКАЯ КОНФЕРЕНЦИЯ С ЭЛЕМЕНТАМИ НАУЧНОЙ ШКОЛЫ "ПРИКЛАДНАЯ МАТЕМАТИКА И ФУНДАМЕНТАЛЬНАЯ ИНФОРМАТИКА"</a:t>
            </a:r>
            <a:endParaRPr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Анализ существующей ситуации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3048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90300" y="1304875"/>
            <a:ext cx="3741998" cy="2524325"/>
          </a:xfrm>
          <a:prstGeom prst="rect">
            <a:avLst/>
          </a:prstGeom>
          <a:noFill/>
          <a:ln cap="flat" cmpd="sng" w="12700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</p:pic>
      <p:pic>
        <p:nvPicPr>
          <p:cNvPr id="68" name="Google Shape;68;p14"/>
          <p:cNvPicPr preferRelativeResize="0"/>
          <p:nvPr/>
        </p:nvPicPr>
        <p:blipFill rotWithShape="1">
          <a:blip r:embed="rId4">
            <a:alphaModFix/>
          </a:blip>
          <a:srcRect b="4807" l="1373" r="53451" t="0"/>
          <a:stretch/>
        </p:blipFill>
        <p:spPr>
          <a:xfrm>
            <a:off x="369350" y="1304875"/>
            <a:ext cx="2599100" cy="2167050"/>
          </a:xfrm>
          <a:prstGeom prst="rect">
            <a:avLst/>
          </a:prstGeom>
          <a:noFill/>
          <a:ln cap="flat" cmpd="sng" w="12700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</p:pic>
      <p:pic>
        <p:nvPicPr>
          <p:cNvPr id="69" name="Google Shape;69;p14"/>
          <p:cNvPicPr preferRelativeResize="0"/>
          <p:nvPr/>
        </p:nvPicPr>
        <p:blipFill rotWithShape="1">
          <a:blip r:embed="rId4">
            <a:alphaModFix/>
          </a:blip>
          <a:srcRect b="4807" l="60901" r="11624" t="0"/>
          <a:stretch/>
        </p:blipFill>
        <p:spPr>
          <a:xfrm>
            <a:off x="3132625" y="1304875"/>
            <a:ext cx="1580676" cy="2167050"/>
          </a:xfrm>
          <a:prstGeom prst="rect">
            <a:avLst/>
          </a:prstGeom>
          <a:noFill/>
          <a:ln cap="flat" cmpd="sng" w="12700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</p:pic>
      <p:sp>
        <p:nvSpPr>
          <p:cNvPr id="70" name="Google Shape;70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Анализ существующей ситуации</a:t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11700" y="1381075"/>
            <a:ext cx="8520600" cy="324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381075"/>
            <a:ext cx="4200475" cy="2524325"/>
          </a:xfrm>
          <a:prstGeom prst="rect">
            <a:avLst/>
          </a:prstGeom>
          <a:noFill/>
          <a:ln cap="flat" cmpd="sng" w="12700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</p:pic>
      <p:pic>
        <p:nvPicPr>
          <p:cNvPr id="78" name="Google Shape;7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00072" y="1354275"/>
            <a:ext cx="4432227" cy="2524325"/>
          </a:xfrm>
          <a:prstGeom prst="rect">
            <a:avLst/>
          </a:prstGeom>
          <a:noFill/>
          <a:ln cap="flat" cmpd="sng" w="12700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</p:pic>
      <p:sp>
        <p:nvSpPr>
          <p:cNvPr id="79" name="Google Shape;79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Основные задачи по проектированию процесса</a:t>
            </a:r>
            <a:endParaRPr/>
          </a:p>
        </p:txBody>
      </p: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6" name="Google Shape;86;p16"/>
          <p:cNvPicPr preferRelativeResize="0"/>
          <p:nvPr/>
        </p:nvPicPr>
        <p:blipFill rotWithShape="1">
          <a:blip r:embed="rId3">
            <a:alphaModFix/>
          </a:blip>
          <a:srcRect b="5451" l="0" r="1758" t="3382"/>
          <a:stretch/>
        </p:blipFill>
        <p:spPr>
          <a:xfrm>
            <a:off x="1155475" y="1152475"/>
            <a:ext cx="6712949" cy="3636299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Проектирование образовательной программы</a:t>
            </a:r>
            <a:endParaRPr/>
          </a:p>
        </p:txBody>
      </p:sp>
      <p:sp>
        <p:nvSpPr>
          <p:cNvPr id="93" name="Google Shape;9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4" name="Google Shape;9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9625" y="1152475"/>
            <a:ext cx="4573050" cy="2776232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59250" y="2287872"/>
            <a:ext cx="4573045" cy="25512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Поиск и анализ книг для модели</a:t>
            </a:r>
            <a:endParaRPr/>
          </a:p>
        </p:txBody>
      </p:sp>
      <p:sp>
        <p:nvSpPr>
          <p:cNvPr id="102" name="Google Shape;102;p18"/>
          <p:cNvSpPr txBox="1"/>
          <p:nvPr>
            <p:ph idx="1" type="body"/>
          </p:nvPr>
        </p:nvSpPr>
        <p:spPr>
          <a:xfrm>
            <a:off x="5334900" y="1385025"/>
            <a:ext cx="3497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Для работы модели нужны книги: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с п</a:t>
            </a:r>
            <a:r>
              <a:rPr lang="ru"/>
              <a:t>ечатным текст, не отсканированные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с минимумом картинок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с минимумом разговорных слов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3" name="Google Shape;103;p18"/>
          <p:cNvPicPr preferRelativeResize="0"/>
          <p:nvPr/>
        </p:nvPicPr>
        <p:blipFill rotWithShape="1">
          <a:blip r:embed="rId3">
            <a:alphaModFix/>
          </a:blip>
          <a:srcRect b="0" l="0" r="4780" t="0"/>
          <a:stretch/>
        </p:blipFill>
        <p:spPr>
          <a:xfrm>
            <a:off x="311700" y="1152475"/>
            <a:ext cx="2615725" cy="1728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8"/>
          <p:cNvPicPr preferRelativeResize="0"/>
          <p:nvPr/>
        </p:nvPicPr>
        <p:blipFill rotWithShape="1">
          <a:blip r:embed="rId4">
            <a:alphaModFix/>
          </a:blip>
          <a:srcRect b="0" l="9257" r="9541" t="0"/>
          <a:stretch/>
        </p:blipFill>
        <p:spPr>
          <a:xfrm>
            <a:off x="3023875" y="1246325"/>
            <a:ext cx="1403385" cy="1728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89699" y="3203191"/>
            <a:ext cx="1034025" cy="15984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52962" y="2974600"/>
            <a:ext cx="1541813" cy="1946525"/>
          </a:xfrm>
          <a:prstGeom prst="rect">
            <a:avLst/>
          </a:prstGeom>
          <a:noFill/>
          <a:ln cap="flat" cmpd="sng" w="28575">
            <a:solidFill>
              <a:srgbClr val="93C47D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07" name="Google Shape;107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Алгоритм работы по реализации модели</a:t>
            </a:r>
            <a:endParaRPr/>
          </a:p>
        </p:txBody>
      </p:sp>
      <p:sp>
        <p:nvSpPr>
          <p:cNvPr id="113" name="Google Shape;113;p19"/>
          <p:cNvSpPr txBox="1"/>
          <p:nvPr>
            <p:ph idx="1" type="body"/>
          </p:nvPr>
        </p:nvSpPr>
        <p:spPr>
          <a:xfrm>
            <a:off x="5020375" y="1385025"/>
            <a:ext cx="3811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У</a:t>
            </a:r>
            <a:r>
              <a:rPr lang="ru"/>
              <a:t>брали стоп-слова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Выполнили лемматизацию и анализ слов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Создали объекты токенизатора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Создали батчи на основе данных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Задали количество тем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Задали метрики качества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Добавили топ слов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Добавили регуляризаторы</a:t>
            </a:r>
            <a:endParaRPr/>
          </a:p>
        </p:txBody>
      </p:sp>
      <p:sp>
        <p:nvSpPr>
          <p:cNvPr id="114" name="Google Shape;114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115" name="Google Shape;11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82749"/>
            <a:ext cx="4088173" cy="3480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Обучение модели с разными параметрами</a:t>
            </a:r>
            <a:endParaRPr/>
          </a:p>
        </p:txBody>
      </p:sp>
      <p:sp>
        <p:nvSpPr>
          <p:cNvPr id="121" name="Google Shape;121;p20"/>
          <p:cNvSpPr txBox="1"/>
          <p:nvPr>
            <p:ph idx="1" type="body"/>
          </p:nvPr>
        </p:nvSpPr>
        <p:spPr>
          <a:xfrm>
            <a:off x="311700" y="1152475"/>
            <a:ext cx="3019500" cy="40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1500"/>
              <a:t>С использованием перплексии</a:t>
            </a:r>
            <a:endParaRPr sz="1500"/>
          </a:p>
        </p:txBody>
      </p:sp>
      <p:pic>
        <p:nvPicPr>
          <p:cNvPr id="122" name="Google Shape;12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693725"/>
            <a:ext cx="3868800" cy="15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49372" y="1693725"/>
            <a:ext cx="1962303" cy="3169376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20"/>
          <p:cNvSpPr txBox="1"/>
          <p:nvPr>
            <p:ph idx="1" type="body"/>
          </p:nvPr>
        </p:nvSpPr>
        <p:spPr>
          <a:xfrm>
            <a:off x="5049375" y="1152475"/>
            <a:ext cx="3019500" cy="40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1500"/>
              <a:t>С других метрик</a:t>
            </a:r>
            <a:endParaRPr sz="1500"/>
          </a:p>
        </p:txBody>
      </p:sp>
      <p:sp>
        <p:nvSpPr>
          <p:cNvPr id="125" name="Google Shape;125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Введем тестовые данные</a:t>
            </a:r>
            <a:endParaRPr/>
          </a:p>
        </p:txBody>
      </p:sp>
      <p:sp>
        <p:nvSpPr>
          <p:cNvPr id="131" name="Google Shape;131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/>
              <a:t>test_txt = 'Для начала необходимо </a:t>
            </a:r>
            <a:r>
              <a:rPr b="1" lang="ru" sz="1500"/>
              <a:t>составить список вопросов</a:t>
            </a:r>
            <a:r>
              <a:rPr lang="ru" sz="1500"/>
              <a:t> по ценности и ориентации продукта и </a:t>
            </a:r>
            <a:r>
              <a:rPr b="1" lang="ru" sz="1500"/>
              <a:t>задать</a:t>
            </a:r>
            <a:r>
              <a:rPr lang="ru" sz="1500"/>
              <a:t> их заказчику. После проведения </a:t>
            </a:r>
            <a:r>
              <a:rPr b="1" lang="ru" sz="1500"/>
              <a:t>интервью </a:t>
            </a:r>
            <a:r>
              <a:rPr lang="ru" sz="1500"/>
              <a:t>с заказчиком нужно составить </a:t>
            </a:r>
            <a:r>
              <a:rPr b="1" lang="ru" sz="1500"/>
              <a:t>портрет </a:t>
            </a:r>
            <a:r>
              <a:rPr lang="ru" sz="1500"/>
              <a:t>предполагаемого </a:t>
            </a:r>
            <a:r>
              <a:rPr b="1" lang="ru" sz="1500"/>
              <a:t>клиента </a:t>
            </a:r>
            <a:r>
              <a:rPr lang="ru" sz="1500"/>
              <a:t>и внести всю информацию о его предпочтениях, болях, желаниях, потребностях в карту. Далее необходимо уточнить </a:t>
            </a:r>
            <a:r>
              <a:rPr b="1" lang="ru" sz="1500"/>
              <a:t>карту</a:t>
            </a:r>
            <a:r>
              <a:rPr lang="ru" sz="1500"/>
              <a:t>, проведя </a:t>
            </a:r>
            <a:r>
              <a:rPr b="1" lang="ru" sz="1500"/>
              <a:t>опрос клиентов</a:t>
            </a:r>
            <a:r>
              <a:rPr lang="ru" sz="1500"/>
              <a:t> и понаблюдав за их действиями в обычной жизни. Чтобы уложиться в сроки, данные результаты необходимо получить через 1 неделю, после старта проекта и далее в течении еще одной недели подготовить план работ, расписать список задач и презентовать результаты работы заказчику.'</a:t>
            </a:r>
            <a:endParaRPr sz="15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