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9" r:id="rId3"/>
    <p:sldId id="310" r:id="rId4"/>
    <p:sldId id="270" r:id="rId5"/>
    <p:sldId id="301" r:id="rId6"/>
    <p:sldId id="302" r:id="rId7"/>
    <p:sldId id="303" r:id="rId8"/>
    <p:sldId id="312" r:id="rId9"/>
    <p:sldId id="305" r:id="rId10"/>
    <p:sldId id="317" r:id="rId11"/>
    <p:sldId id="308" r:id="rId12"/>
    <p:sldId id="318" r:id="rId13"/>
    <p:sldId id="319" r:id="rId14"/>
    <p:sldId id="315" r:id="rId15"/>
    <p:sldId id="269" r:id="rId16"/>
    <p:sldId id="3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012" autoAdjust="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8C27-348F-47A3-BE6D-748C21B5A35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ED6A8-1927-48D1-8725-92AD0FAA8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6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1F3-5BE1-4CCF-A356-8C0D42EBD147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874-C50C-40A3-8F95-647E16090B5A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1445-9101-49FE-B5A1-26FC7141545A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1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900-CCAE-4D11-9A86-FFE14DCA8E52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1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60E7-E252-4FCD-94EF-6D48AA8B749A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F274-CFDB-4F6C-9AAD-59378C794254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BCC1-C052-4465-8D68-7ECFFC388160}" type="datetime1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1A9-B0D1-4411-B4B4-F2429F153DEE}" type="datetime1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5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B190-C5F9-4441-8C86-1EAA864EC20C}" type="datetime1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0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407AF1-EBC0-4347-996F-38CEF2D78269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EEF0-9053-4871-9AAB-F711B1D37C40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3C0AE7-B825-492B-9AF3-894F6B8F73A6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192A72-A4C0-4E7A-8982-A9CF410CDF7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Сравнительный анализ модификаций метода Хука-</a:t>
            </a:r>
            <a:r>
              <a:rPr lang="ru-RU" sz="4800" dirty="0" err="1"/>
              <a:t>Дживса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cap="none" spc="0" dirty="0">
                <a:solidFill>
                  <a:schemeClr val="tx1"/>
                </a:solidFill>
                <a:latin typeface="+mn-lt"/>
              </a:rPr>
              <a:t>Петин Г. А., студент группы ФИТм-221</a:t>
            </a:r>
          </a:p>
          <a:p>
            <a:r>
              <a:rPr lang="ru-RU" cap="none" spc="0" dirty="0">
                <a:solidFill>
                  <a:schemeClr val="tx1"/>
                </a:solidFill>
                <a:latin typeface="+mn-lt"/>
              </a:rPr>
              <a:t>Ткаченко Д. М., студент группы </a:t>
            </a:r>
            <a:r>
              <a:rPr lang="ru-RU" cap="none" spc="0" dirty="0" smtClean="0">
                <a:solidFill>
                  <a:schemeClr val="tx1"/>
                </a:solidFill>
                <a:latin typeface="+mn-lt"/>
              </a:rPr>
              <a:t>ФИТм-222</a:t>
            </a:r>
            <a:endParaRPr lang="en-US" cap="none" spc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cap="none" spc="0" dirty="0" smtClean="0">
                <a:solidFill>
                  <a:schemeClr val="tx1"/>
                </a:solidFill>
                <a:latin typeface="+mn-lt"/>
              </a:rPr>
              <a:t>Научный руководитель Зыкина А. В., д. ф.-м. н., профессор</a:t>
            </a:r>
            <a:endParaRPr lang="ru-RU" cap="none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</a:t>
            </a:fld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97280" y="122198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cap="none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910" y="232033"/>
            <a:ext cx="997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XIII Международная молодежная научно-практическая конференция с элементами научной </a:t>
            </a:r>
            <a:r>
              <a:rPr lang="ru-RU" dirty="0" smtClean="0"/>
              <a:t>школы</a:t>
            </a:r>
            <a:endParaRPr lang="en-US" dirty="0" smtClean="0"/>
          </a:p>
          <a:p>
            <a:pPr algn="ctr"/>
            <a:r>
              <a:rPr lang="ru-RU" dirty="0" smtClean="0"/>
              <a:t>«Прикладная </a:t>
            </a:r>
            <a:r>
              <a:rPr lang="ru-RU" dirty="0"/>
              <a:t>математика </a:t>
            </a:r>
            <a:r>
              <a:rPr lang="ru-RU" dirty="0" smtClean="0"/>
              <a:t>и </a:t>
            </a:r>
            <a:r>
              <a:rPr lang="ru-RU" dirty="0"/>
              <a:t>фундаментальная информатика»</a:t>
            </a:r>
          </a:p>
        </p:txBody>
      </p:sp>
    </p:spTree>
    <p:extLst>
      <p:ext uri="{BB962C8B-B14F-4D97-AF65-F5344CB8AC3E}">
        <p14:creationId xmlns:p14="http://schemas.microsoft.com/office/powerpoint/2010/main" val="14992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ru-RU" dirty="0" smtClean="0"/>
                  <a:t>Минимизировать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+30|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ru-RU" dirty="0" smtClean="0"/>
                  <a:t>при ограничении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10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084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11</a:t>
            </a:fld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" y="82731"/>
            <a:ext cx="3829862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80" y="82731"/>
            <a:ext cx="3762993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06" y="82731"/>
            <a:ext cx="3777866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04224" y="5786592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Классический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9728" y="57865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01491" y="57865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9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ru-RU" dirty="0" smtClean="0"/>
                  <a:t>Минимизировать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ru-RU" dirty="0" smtClean="0"/>
                  <a:t>при ограничении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12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892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13</a:t>
            </a:fld>
            <a:endParaRPr lang="ru-RU" sz="18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1" y="98183"/>
            <a:ext cx="3759763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8" y="98183"/>
            <a:ext cx="3771429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30" y="98183"/>
            <a:ext cx="3803572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28760" y="5786592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Классический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984" y="57865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507368" y="57865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ru-RU" dirty="0" smtClean="0"/>
                  <a:t>Минимизировать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ru-RU" dirty="0" smtClean="0"/>
                  <a:t>,</a:t>
                </a:r>
              </a:p>
              <a:p>
                <a:pPr algn="just"/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=−6.089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=−17.164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=−34.054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=−5.914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=−24.721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=−14.986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=−24.100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=−10.708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=−26.662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=−22.179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algn="just"/>
                <a:r>
                  <a:rPr lang="ru-RU" dirty="0" smtClean="0"/>
                  <a:t>Ограничения имеют следующий вид: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−2≤0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−1≤0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−1≤0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=1,…,10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2121" r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14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9319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4118033"/>
                  </p:ext>
                </p:extLst>
              </p:nvPr>
            </p:nvGraphicFramePr>
            <p:xfrm>
              <a:off x="1096963" y="1846263"/>
              <a:ext cx="10058400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4079078194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527499405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54614250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34836305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Параметр</a:t>
                          </a:r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Результат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30568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Классический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Первый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Второй вариант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05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Оптимальное</a:t>
                          </a:r>
                          <a:r>
                            <a:rPr lang="ru-RU" baseline="0" dirty="0" smtClean="0"/>
                            <a:t> значение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−47.73141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−47.54199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−47.54199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456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Итераций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426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Итераций</a:t>
                          </a:r>
                          <a:r>
                            <a:rPr lang="ru-RU" baseline="0" dirty="0" smtClean="0"/>
                            <a:t> минимизации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7438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23969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346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474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Время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:00:04.409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00:05:44.698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00:06:12.122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2702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4118033"/>
                  </p:ext>
                </p:extLst>
              </p:nvPr>
            </p:nvGraphicFramePr>
            <p:xfrm>
              <a:off x="1096963" y="1846263"/>
              <a:ext cx="10058400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4079078194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527499405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54614250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134836305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Параметр</a:t>
                          </a:r>
                          <a:endParaRPr lang="ru-RU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Результат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30568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Классический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Первый вариант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Второй вариант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05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Оптимальное</a:t>
                          </a:r>
                          <a:r>
                            <a:rPr lang="ru-RU" baseline="0" dirty="0" smtClean="0"/>
                            <a:t> значение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208197" r="-200969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728" t="-208197" r="-101456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8197" r="-1211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56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Итераций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08197" r="-200969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728" t="-308197" r="-101456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8197" r="-1211" b="-2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4264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Итераций</a:t>
                          </a:r>
                          <a:r>
                            <a:rPr lang="ru-RU" baseline="0" dirty="0" smtClean="0"/>
                            <a:t> минимизации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234906" r="-20096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728" t="-234906" r="-101456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34906" r="-1211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6474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Время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581967" r="-20096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728" t="-581967" r="-10145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581967" r="-121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702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15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51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Предложена и </a:t>
            </a:r>
            <a:r>
              <a:rPr lang="ru-RU" dirty="0"/>
              <a:t>реализована модификация исследующего поиска точки в алгоритме безусловной оптимизации Хука-</a:t>
            </a:r>
            <a:r>
              <a:rPr lang="ru-RU" dirty="0" err="1"/>
              <a:t>Дживса</a:t>
            </a:r>
            <a:r>
              <a:rPr lang="ru-RU" dirty="0"/>
              <a:t>. П</a:t>
            </a:r>
            <a:r>
              <a:rPr lang="ru-RU" dirty="0" smtClean="0"/>
              <a:t>роведены </a:t>
            </a:r>
            <a:r>
              <a:rPr lang="ru-RU" dirty="0"/>
              <a:t>численные эксперименты и проведено сравнение результатов с использованием классического и </a:t>
            </a:r>
            <a:r>
              <a:rPr lang="ru-RU" dirty="0" smtClean="0"/>
              <a:t>предложенных </a:t>
            </a:r>
            <a:r>
              <a:rPr lang="ru-RU" dirty="0" smtClean="0"/>
              <a:t>модифицированных </a:t>
            </a:r>
            <a:r>
              <a:rPr lang="ru-RU" dirty="0"/>
              <a:t>алгоритмов исследующего поиска точки.</a:t>
            </a:r>
          </a:p>
          <a:p>
            <a:r>
              <a:rPr lang="ru-RU" dirty="0"/>
              <a:t>По результатам экспериментов </a:t>
            </a:r>
            <a:r>
              <a:rPr lang="ru-RU" dirty="0" smtClean="0"/>
              <a:t>показано</a:t>
            </a:r>
            <a:r>
              <a:rPr lang="ru-RU" dirty="0"/>
              <a:t>:</a:t>
            </a:r>
          </a:p>
          <a:p>
            <a:r>
              <a:rPr lang="ru-RU" dirty="0"/>
              <a:t>– </a:t>
            </a:r>
            <a:r>
              <a:rPr lang="ru-RU" dirty="0" smtClean="0"/>
              <a:t>предложенный модифицированный </a:t>
            </a:r>
            <a:r>
              <a:rPr lang="ru-RU" dirty="0"/>
              <a:t>алгоритм  исследующего поиска точки в алгоритме Хука-</a:t>
            </a:r>
            <a:r>
              <a:rPr lang="ru-RU" dirty="0" err="1"/>
              <a:t>Дживса</a:t>
            </a:r>
            <a:r>
              <a:rPr lang="ru-RU" dirty="0"/>
              <a:t> позволяет решить задачи, в которых исследующий поиск классического метода не дает результатов;</a:t>
            </a:r>
          </a:p>
          <a:p>
            <a:r>
              <a:rPr lang="ru-RU" dirty="0"/>
              <a:t>– при росте количества </a:t>
            </a:r>
            <a:r>
              <a:rPr lang="ru-RU" dirty="0" smtClean="0"/>
              <a:t>переменных предложенный </a:t>
            </a:r>
            <a:r>
              <a:rPr lang="ru-RU" dirty="0"/>
              <a:t>модифицированный алгоритм работает медленнее;</a:t>
            </a:r>
          </a:p>
          <a:p>
            <a:r>
              <a:rPr lang="ru-RU" dirty="0" smtClean="0"/>
              <a:t>– </a:t>
            </a:r>
            <a:r>
              <a:rPr lang="ru-RU" dirty="0"/>
              <a:t>решения задач с использованием классического и </a:t>
            </a:r>
            <a:r>
              <a:rPr lang="ru-RU" dirty="0" smtClean="0"/>
              <a:t>предложенных </a:t>
            </a:r>
            <a:r>
              <a:rPr lang="ru-RU" dirty="0" smtClean="0"/>
              <a:t>модифицированных </a:t>
            </a:r>
            <a:r>
              <a:rPr lang="ru-RU" dirty="0"/>
              <a:t>алгоритмов исследующего поиска точки в методе Хука-</a:t>
            </a:r>
            <a:r>
              <a:rPr lang="ru-RU" dirty="0" err="1"/>
              <a:t>Дживса</a:t>
            </a:r>
            <a:r>
              <a:rPr lang="ru-RU" dirty="0"/>
              <a:t> довольно близки;</a:t>
            </a:r>
          </a:p>
          <a:p>
            <a:r>
              <a:rPr lang="ru-RU" dirty="0"/>
              <a:t>– </a:t>
            </a:r>
            <a:r>
              <a:rPr lang="ru-RU" dirty="0" smtClean="0"/>
              <a:t>предложенный </a:t>
            </a:r>
            <a:r>
              <a:rPr lang="ru-RU" dirty="0" err="1" smtClean="0"/>
              <a:t>модифированный</a:t>
            </a:r>
            <a:r>
              <a:rPr lang="ru-RU" dirty="0" smtClean="0"/>
              <a:t> </a:t>
            </a:r>
            <a:r>
              <a:rPr lang="ru-RU" dirty="0"/>
              <a:t>и классический алгоритмы  исследующего поиска точки можно использовать вместе в методе Хука-</a:t>
            </a:r>
            <a:r>
              <a:rPr lang="ru-RU" dirty="0" err="1"/>
              <a:t>Дживса</a:t>
            </a:r>
            <a:r>
              <a:rPr lang="ru-RU" dirty="0"/>
              <a:t>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16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220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Хука-</a:t>
            </a:r>
            <a:r>
              <a:rPr lang="ru-RU" dirty="0" err="1" smtClean="0"/>
              <a:t>Дживса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284823" cy="40233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Начальный этап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</a:t>
                </a:r>
                <a:r>
                  <a:rPr lang="ru-RU" dirty="0"/>
                  <a:t>1: </a:t>
                </a:r>
                <a:r>
                  <a:rPr lang="ru-RU" b="1" i="1" dirty="0" smtClean="0"/>
                  <a:t>исследующий поиск</a:t>
                </a:r>
                <a:r>
                  <a:rPr lang="en-US" b="1" i="1" dirty="0" smtClean="0"/>
                  <a:t> </a:t>
                </a:r>
                <a:r>
                  <a:rPr lang="ru-RU" dirty="0" smtClean="0"/>
                  <a:t>из </a:t>
                </a:r>
                <a:r>
                  <a:rPr lang="ru-RU" dirty="0"/>
                  <a:t>точки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(последовательный покоординатный спуск</a:t>
                </a:r>
                <a:r>
                  <a:rPr lang="ru-RU" dirty="0" smtClean="0"/>
                  <a:t>) в точку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Шаг 2: </a:t>
                </a:r>
                <a:r>
                  <a:rPr lang="ru-RU" dirty="0" smtClean="0"/>
                  <a:t>если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 то перейти к шагу 3, иначе к шагу 4.</a:t>
                </a:r>
              </a:p>
              <a:p>
                <a:pPr marL="0" indent="0" algn="just">
                  <a:buNone/>
                </a:pPr>
                <a:r>
                  <a:rPr lang="ru-RU" dirty="0"/>
                  <a:t>Шаг 3: </a:t>
                </a:r>
                <a:r>
                  <a:rPr lang="ru-RU" dirty="0" smtClean="0"/>
                  <a:t>шаг </a:t>
                </a:r>
                <a:r>
                  <a:rPr lang="ru-RU" dirty="0"/>
                  <a:t>поиска по образцу: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, принять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перейти к шагу 1.</a:t>
                </a:r>
              </a:p>
              <a:p>
                <a:pPr marL="0" indent="0" algn="just">
                  <a:buNone/>
                </a:pPr>
                <a:r>
                  <a:rPr lang="ru-RU" dirty="0"/>
                  <a:t>Шаг 4: 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и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dirty="0"/>
                  <a:t>то работа алгоритма заканчивается, иначе перейти к шагу </a:t>
                </a:r>
                <a:r>
                  <a:rPr lang="ru-RU" dirty="0" smtClean="0"/>
                  <a:t>1.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284823" cy="4023360"/>
              </a:xfrm>
              <a:blipFill>
                <a:blip r:embed="rId2"/>
                <a:stretch>
                  <a:fillRect l="-1482" t="-1970" r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2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исследующего поиска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310950" cy="40233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Начальный этап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 smtClean="0"/>
                  <a:t>; 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;</a:t>
                </a:r>
                <a:r>
                  <a:rPr lang="ru-RU" dirty="0" smtClean="0"/>
                  <a:t>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то принять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 smtClean="0"/>
                  <a:t> и перейти к шагу 3</a:t>
                </a:r>
                <a:r>
                  <a:rPr lang="en-US" dirty="0" smtClean="0"/>
                  <a:t>;</a:t>
                </a:r>
                <a:r>
                  <a:rPr lang="ru-RU" dirty="0" smtClean="0"/>
                  <a:t> иначе</a:t>
                </a:r>
                <a:r>
                  <a:rPr lang="en-US" dirty="0" smtClean="0"/>
                  <a:t>,</a:t>
                </a:r>
                <a:r>
                  <a:rPr lang="ru-RU" dirty="0" smtClean="0"/>
                  <a:t> к шагу 2.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;</a:t>
                </a:r>
                <a:r>
                  <a:rPr lang="ru-RU" dirty="0" smtClean="0"/>
                  <a:t>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то принять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 smtClean="0"/>
                  <a:t> и перейти к шагу 3; иначе, к шагу 3.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3: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 smtClean="0"/>
                  <a:t>, то заканчивается исследующий поиск, иначе 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 smtClean="0"/>
                  <a:t> и перейти к шагу 1.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310950" cy="4023360"/>
              </a:xfrm>
              <a:blipFill>
                <a:blip r:embed="rId2"/>
                <a:stretch>
                  <a:fillRect l="-1478" t="-1515" r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3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38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линий уровня целевой функции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591" y="269658"/>
            <a:ext cx="6330892" cy="6182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+7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Текс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040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5</a:t>
            </a:fld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1" y="150626"/>
            <a:ext cx="6127019" cy="61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6</a:t>
            </a:fld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07" y="160005"/>
            <a:ext cx="612698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7</a:t>
            </a:fld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07" y="160005"/>
            <a:ext cx="6126986" cy="61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99" y="160005"/>
            <a:ext cx="612700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модифицированного исследующего поиска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Начальный этап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∈{−1, 0,1}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; </a:t>
                </a:r>
                <a:r>
                  <a:rPr lang="ru-RU" dirty="0" smtClean="0"/>
                  <a:t>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 smtClean="0"/>
                  <a:t>;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то 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dirty="0" smtClean="0"/>
                  <a:t> и закончить исследующий поиск, иначе перейти к шагу 2.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Шаг 2: 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/>
                  <a:t>, то заканчивается исследующий поиск, иначе принять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 smtClean="0"/>
                  <a:t> и перейти к шагу 1.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758" r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69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2A72-A4C0-4E7A-8982-A9CF410CDF7D}" type="slidenum">
              <a:rPr lang="ru-RU" sz="1800" smtClean="0"/>
              <a:t>9</a:t>
            </a:fld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07" y="160005"/>
            <a:ext cx="6126986" cy="61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99" y="160005"/>
            <a:ext cx="6127002" cy="61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85" y="151996"/>
            <a:ext cx="6141031" cy="61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89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11470</TotalTime>
  <Words>251</Words>
  <Application>Microsoft Office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Cambria Math</vt:lpstr>
      <vt:lpstr>Ретро</vt:lpstr>
      <vt:lpstr>Сравнительный анализ модификаций метода Хука-Дживса</vt:lpstr>
      <vt:lpstr>Алгоритм Хука-Дживса</vt:lpstr>
      <vt:lpstr>Алгоритм исследующего поиска</vt:lpstr>
      <vt:lpstr>График линий уровня целевой функции</vt:lpstr>
      <vt:lpstr>Презентация PowerPoint</vt:lpstr>
      <vt:lpstr>Презентация PowerPoint</vt:lpstr>
      <vt:lpstr>Презентация PowerPoint</vt:lpstr>
      <vt:lpstr>Алгоритм модифицированного исследующего поиска</vt:lpstr>
      <vt:lpstr>Презентация PowerPoint</vt:lpstr>
      <vt:lpstr>Пример 1</vt:lpstr>
      <vt:lpstr>Презентация PowerPoint</vt:lpstr>
      <vt:lpstr>Пример 2</vt:lpstr>
      <vt:lpstr>Презентация PowerPoint</vt:lpstr>
      <vt:lpstr>Пример 3</vt:lpstr>
      <vt:lpstr>Пример 3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внутренних штрафных функций</dc:title>
  <dc:creator>Григорий Петин</dc:creator>
  <cp:lastModifiedBy>Григорий Петин</cp:lastModifiedBy>
  <cp:revision>152</cp:revision>
  <dcterms:created xsi:type="dcterms:W3CDTF">2021-09-28T11:49:13Z</dcterms:created>
  <dcterms:modified xsi:type="dcterms:W3CDTF">2023-05-17T14:43:48Z</dcterms:modified>
</cp:coreProperties>
</file>