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CC5D828-045E-48E3-9FA7-C349942E4C24}">
  <a:tblStyle styleId="{6CC5D828-045E-48E3-9FA7-C349942E4C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42c63c1744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42c63c1744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42c63c1744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42c63c1744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44e52e439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44e52e439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4330fb6cc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4330fb6cc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44e52e4397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44e52e439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42c63c1744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42c63c174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43825ef9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43825ef9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42c63c174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42c63c174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42c63c174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42c63c174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2c63c1744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42c63c1744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42c63c1744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42c63c1744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42c63c1744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42c63c1744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42c63c1744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42c63c174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09602" y="1229938"/>
            <a:ext cx="6408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980"/>
              <a:t>Алгоритм распознавания намерений пользователя из текстовых запросов</a:t>
            </a:r>
            <a:endParaRPr sz="398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09600" y="3500850"/>
            <a:ext cx="8520600" cy="6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Михеев С. Е., Тюменцев Е. А. (науч. рук.)</a:t>
            </a:r>
            <a:endParaRPr/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09600" y="4453200"/>
            <a:ext cx="8520600" cy="46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280"/>
              <a:t>Омск, 15.05.2023 – 20.05.2023</a:t>
            </a:r>
            <a:endParaRPr sz="228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8063" y="1375175"/>
            <a:ext cx="1762125" cy="17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11400" y="242325"/>
            <a:ext cx="8521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2"/>
                </a:solidFill>
              </a:rPr>
              <a:t>Международная молодежная научно-практическая конференция с элементами научной школы "Прикладная математика и фундаментальная информатика"</a:t>
            </a:r>
            <a:endParaRPr sz="1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Тестирование</a:t>
            </a:r>
            <a:endParaRPr/>
          </a:p>
        </p:txBody>
      </p:sp>
      <p:graphicFrame>
        <p:nvGraphicFramePr>
          <p:cNvPr id="125" name="Google Shape;125;p22"/>
          <p:cNvGraphicFramePr/>
          <p:nvPr/>
        </p:nvGraphicFramePr>
        <p:xfrm>
          <a:off x="311700" y="1000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{6CC5D828-045E-48E3-9FA7-C349942E4C24}</a:tableStyleId>
              </a:tblPr>
              <a:tblGrid>
                <a:gridCol w="2413000"/>
                <a:gridCol w="3955275"/>
                <a:gridCol w="21523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ru" sz="1300"/>
                        <a:t>Базовый з</a:t>
                      </a:r>
                      <a:r>
                        <a:rPr b="1" lang="ru" sz="1300"/>
                        <a:t>апрос</a:t>
                      </a:r>
                      <a:endParaRPr b="1"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ru" sz="1300"/>
                        <a:t>Варианты запроса</a:t>
                      </a:r>
                      <a:endParaRPr b="1"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ru" sz="1300"/>
                        <a:t>Оценка</a:t>
                      </a:r>
                      <a:endParaRPr b="1"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rowSpan="3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Моя работа принята?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(Вы )проверили мою работу?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0.70055676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Статус моей работы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0.5440723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Моё задание проверено?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0.69276583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Сколько баллов за семестр по предмету?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Какая разбалловка по дисциплине?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0.6468408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Какой максимальный балл?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0.80086315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rowSpan="3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Какие крайние сроки сдачи работ?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Какие дедлайны?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0.44071928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Когда последний день сдачи?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0.673144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Когда можно сдать работу?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0.7011678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Как зовут преподавателя?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ФИО преподавателя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0.57445085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6" name="Google Shape;126;p22"/>
          <p:cNvSpPr txBox="1"/>
          <p:nvPr>
            <p:ph idx="12" type="sldNum"/>
          </p:nvPr>
        </p:nvSpPr>
        <p:spPr>
          <a:xfrm>
            <a:off x="859530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Тестирование</a:t>
            </a:r>
            <a:endParaRPr/>
          </a:p>
        </p:txBody>
      </p:sp>
      <p:sp>
        <p:nvSpPr>
          <p:cNvPr id="132" name="Google Shape;13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33" name="Google Shape;133;p23"/>
          <p:cNvGraphicFramePr/>
          <p:nvPr/>
        </p:nvGraphicFramePr>
        <p:xfrm>
          <a:off x="311700" y="1000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{6CC5D828-045E-48E3-9FA7-C349942E4C24}</a:tableStyleId>
              </a:tblPr>
              <a:tblGrid>
                <a:gridCol w="2413000"/>
                <a:gridCol w="3955275"/>
                <a:gridCol w="21523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ru" sz="1300"/>
                        <a:t>Базовый запрос</a:t>
                      </a:r>
                      <a:endParaRPr b="1"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ru" sz="1300"/>
                        <a:t>Варианты запроса</a:t>
                      </a:r>
                      <a:endParaRPr b="1"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ru" sz="1300"/>
                        <a:t>Оценка</a:t>
                      </a:r>
                      <a:endParaRPr b="1"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Сколько у меня баллов?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Какой у меня рейтинг?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0.6457497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Какая у меня выходит оценка?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0.81604874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Какое у меня задание?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Что мне делать?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0.61629814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Текущее задание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0.5367715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Когда следующее занятие?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Когда будет пара?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0.7028665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Какая сейчас неделя по счёту?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Текущая неделя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0.64446855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Номер недели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0.6001184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Когда будет зачётная/контрольная неделя?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Дата зачётной/контрольной недели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0.8024258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Сроки зачётной/контрольной недели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0.8058278</a:t>
                      </a:r>
                      <a:endParaRPr sz="1300"/>
                    </a:p>
                  </a:txBody>
                  <a:tcPr marT="64800" marB="64800" marR="64800" marL="64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4" name="Google Shape;134;p23"/>
          <p:cNvSpPr txBox="1"/>
          <p:nvPr>
            <p:ph idx="12" type="sldNum"/>
          </p:nvPr>
        </p:nvSpPr>
        <p:spPr>
          <a:xfrm>
            <a:off x="859530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Заключение</a:t>
            </a:r>
            <a:endParaRPr/>
          </a:p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Исследованы возможные подходы к решению задачи семантического сравнения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Разработан алгоритм распознавания намерений из текстового запроса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Выбрана и протестирована модель для получения векторных представлений</a:t>
            </a:r>
            <a:endParaRPr/>
          </a:p>
        </p:txBody>
      </p:sp>
      <p:sp>
        <p:nvSpPr>
          <p:cNvPr id="141" name="Google Shape;141;p24"/>
          <p:cNvSpPr txBox="1"/>
          <p:nvPr>
            <p:ph idx="12" type="sldNum"/>
          </p:nvPr>
        </p:nvSpPr>
        <p:spPr>
          <a:xfrm>
            <a:off x="859530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Библиографический список</a:t>
            </a:r>
            <a:endParaRPr/>
          </a:p>
        </p:txBody>
      </p:sp>
      <p:sp>
        <p:nvSpPr>
          <p:cNvPr id="147" name="Google Shape;14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Чудесный мир Word Embeddings: какие они бывают и зачем нужны? URL: https://habr.com/ru/companies/ods/articles/329410/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A Guide on Word Embeddings in NLP. URL: https://www.turing.com/kb/guide-on-word-embeddings-in-nlp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Механизм внимания. URL: https://neerc.ifmo.ru/wiki/index.php?title=Механизм_внимания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Обучение модели естественного языка с BERT и Tensorflow. URL: https://habr.com/ru/companies/sberdevices/articles/527576/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BERT: Pre-training of Deep Bidirectional Transformers for Language Understanding. URL: https://arxiv.org/abs/1810.04805</a:t>
            </a:r>
            <a:endParaRPr/>
          </a:p>
        </p:txBody>
      </p:sp>
      <p:sp>
        <p:nvSpPr>
          <p:cNvPr id="148" name="Google Shape;148;p25"/>
          <p:cNvSpPr txBox="1"/>
          <p:nvPr>
            <p:ph idx="12" type="sldNum"/>
          </p:nvPr>
        </p:nvSpPr>
        <p:spPr>
          <a:xfrm>
            <a:off x="859530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/>
          <p:nvPr>
            <p:ph type="ctrTitle"/>
          </p:nvPr>
        </p:nvSpPr>
        <p:spPr>
          <a:xfrm>
            <a:off x="309602" y="1229938"/>
            <a:ext cx="6408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980"/>
              <a:t>Алгоритм распознавания намерений пользователя из текстовых запросов</a:t>
            </a:r>
            <a:endParaRPr sz="3980"/>
          </a:p>
        </p:txBody>
      </p:sp>
      <p:sp>
        <p:nvSpPr>
          <p:cNvPr id="154" name="Google Shape;154;p26"/>
          <p:cNvSpPr txBox="1"/>
          <p:nvPr>
            <p:ph idx="1" type="subTitle"/>
          </p:nvPr>
        </p:nvSpPr>
        <p:spPr>
          <a:xfrm>
            <a:off x="309600" y="3500850"/>
            <a:ext cx="8520600" cy="6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Михеев С. Е., Тюменцев Е. А. (науч. рук.)</a:t>
            </a:r>
            <a:endParaRPr/>
          </a:p>
        </p:txBody>
      </p:sp>
      <p:sp>
        <p:nvSpPr>
          <p:cNvPr id="155" name="Google Shape;155;p26"/>
          <p:cNvSpPr txBox="1"/>
          <p:nvPr>
            <p:ph type="ctrTitle"/>
          </p:nvPr>
        </p:nvSpPr>
        <p:spPr>
          <a:xfrm>
            <a:off x="309600" y="4453200"/>
            <a:ext cx="8520600" cy="46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280"/>
              <a:t>Омск, 15.05.2023 – 20.05.2023</a:t>
            </a:r>
            <a:endParaRPr sz="2280"/>
          </a:p>
        </p:txBody>
      </p:sp>
      <p:pic>
        <p:nvPicPr>
          <p:cNvPr id="156" name="Google Shape;15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8063" y="1375175"/>
            <a:ext cx="1762125" cy="17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6"/>
          <p:cNvSpPr txBox="1"/>
          <p:nvPr/>
        </p:nvSpPr>
        <p:spPr>
          <a:xfrm>
            <a:off x="311400" y="242325"/>
            <a:ext cx="8521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2"/>
                </a:solidFill>
              </a:rPr>
              <a:t>Международная молодежная научно-практическая конференция с элементами научной школы "Прикладная математика и фундаментальная информатика"</a:t>
            </a:r>
            <a:endParaRPr sz="1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Намерения?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Набор команд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Обрабатываются </a:t>
            </a:r>
            <a:r>
              <a:rPr lang="ru"/>
              <a:t>извне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Разные формулировки</a:t>
            </a:r>
            <a:endParaRPr/>
          </a:p>
        </p:txBody>
      </p:sp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859530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Семантическое сравнение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Схожесть предложений по смыслу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Поисковики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Чат-боты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Голосовые помощники</a:t>
            </a:r>
            <a:endParaRPr/>
          </a:p>
        </p:txBody>
      </p:sp>
      <p:sp>
        <p:nvSpPr>
          <p:cNvPr id="72" name="Google Shape;72;p15"/>
          <p:cNvSpPr txBox="1"/>
          <p:nvPr>
            <p:ph idx="12" type="sldNum"/>
          </p:nvPr>
        </p:nvSpPr>
        <p:spPr>
          <a:xfrm>
            <a:off x="859530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 сравнивать предложения?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Признаковое (векторное представление)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Сравнение векторов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550" y="2190750"/>
            <a:ext cx="7498900" cy="17081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859530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Метрики для сравнения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Косинусное сходство: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Евклидово расстояние: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9774" y="1787550"/>
            <a:ext cx="6786050" cy="112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8800" y="3840625"/>
            <a:ext cx="8606402" cy="48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>
            <p:ph idx="12" type="sldNum"/>
          </p:nvPr>
        </p:nvSpPr>
        <p:spPr>
          <a:xfrm>
            <a:off x="859530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Модель BERT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Контекст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Двусторонняя обработка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Attention-механизм</a:t>
            </a:r>
            <a:endParaRPr/>
          </a:p>
        </p:txBody>
      </p:sp>
      <p:sp>
        <p:nvSpPr>
          <p:cNvPr id="96" name="Google Shape;96;p18"/>
          <p:cNvSpPr txBox="1"/>
          <p:nvPr>
            <p:ph idx="12" type="sldNum"/>
          </p:nvPr>
        </p:nvSpPr>
        <p:spPr>
          <a:xfrm>
            <a:off x="859530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Модель BERT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«My dog is cute. He likes playing»</a:t>
            </a:r>
            <a:endParaRPr/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875" y="1787575"/>
            <a:ext cx="8096250" cy="255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>
            <p:ph idx="12" type="sldNum"/>
          </p:nvPr>
        </p:nvSpPr>
        <p:spPr>
          <a:xfrm>
            <a:off x="8620133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Алгоритм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представить запрос в виде вектора;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представить предложения, которые будут характеризовать намерения и сравниваться с запросом, в виде векторов;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рассчитать расстояние между вектором запроса и векторами намерений;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выбрать в качестве намерения то предложение, которое имеет наиболее оптимальную оценку сходства.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0"/>
          <p:cNvSpPr txBox="1"/>
          <p:nvPr>
            <p:ph idx="12" type="sldNum"/>
          </p:nvPr>
        </p:nvSpPr>
        <p:spPr>
          <a:xfrm>
            <a:off x="859530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Реализация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Модель sbert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1024 позиции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Косинусное сходство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8" name="Google Shape;118;p21"/>
          <p:cNvGraphicFramePr/>
          <p:nvPr/>
        </p:nvGraphicFramePr>
        <p:xfrm>
          <a:off x="952500" y="2435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{6CC5D828-045E-48E3-9FA7-C349942E4C24}</a:tableStyleId>
              </a:tblPr>
              <a:tblGrid>
                <a:gridCol w="2186900"/>
                <a:gridCol w="50521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ru" sz="1100"/>
                        <a:t>Предложение</a:t>
                      </a:r>
                      <a:endParaRPr b="1"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ru" sz="1100"/>
                        <a:t>Вектор</a:t>
                      </a:r>
                      <a:endParaRPr b="1"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100"/>
                        <a:t>Моя работа принята?</a:t>
                      </a:r>
                      <a:endParaRPr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(0.9113545,-0.2798674,-0.20373136,…, -0.12134387,-0.6163446,0.30460113)</a:t>
                      </a:r>
                      <a:endParaRPr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100"/>
                        <a:t>Я получил пятерку?</a:t>
                      </a:r>
                      <a:endParaRPr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(0.9113545,-0.2798674,-0.20373136,…, </a:t>
                      </a:r>
                      <a:r>
                        <a:rPr lang="ru" sz="1100"/>
                        <a:t>-0.37768456,-0.61530584,0.0647089</a:t>
                      </a:r>
                      <a:r>
                        <a:rPr lang="ru" sz="1100"/>
                        <a:t>)</a:t>
                      </a:r>
                      <a:endParaRPr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100"/>
                        <a:t>Что мне делать?</a:t>
                      </a:r>
                      <a:endParaRPr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(</a:t>
                      </a:r>
                      <a:r>
                        <a:rPr lang="ru" sz="1100"/>
                        <a:t>-0.3006197,-0.27516457,0.46318555</a:t>
                      </a:r>
                      <a:r>
                        <a:rPr lang="ru" sz="1100"/>
                        <a:t>,…, </a:t>
                      </a:r>
                      <a:r>
                        <a:rPr lang="ru" sz="1100"/>
                        <a:t>-0.1293421,-0.70853,0.24387097</a:t>
                      </a:r>
                      <a:r>
                        <a:rPr lang="ru" sz="1100"/>
                        <a:t>)</a:t>
                      </a:r>
                      <a:endParaRPr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100"/>
                        <a:t>Какая сейчас неделя по счёту?</a:t>
                      </a:r>
                      <a:endParaRPr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(</a:t>
                      </a:r>
                      <a:r>
                        <a:rPr lang="ru" sz="1100"/>
                        <a:t>1.0848078,0.12120285,-0.42580113</a:t>
                      </a:r>
                      <a:r>
                        <a:rPr lang="ru" sz="1100"/>
                        <a:t>,…, </a:t>
                      </a:r>
                      <a:r>
                        <a:rPr lang="ru" sz="1100"/>
                        <a:t>-0.2666882,-0.2200779,0.8617358</a:t>
                      </a:r>
                      <a:r>
                        <a:rPr lang="ru" sz="1100"/>
                        <a:t>)</a:t>
                      </a:r>
                      <a:endParaRPr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100"/>
                        <a:t>Когда будет зачётная неделя?</a:t>
                      </a:r>
                      <a:endParaRPr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(</a:t>
                      </a:r>
                      <a:r>
                        <a:rPr lang="ru" sz="1100"/>
                        <a:t>0.9106377,-0.37925735,0.57656765</a:t>
                      </a:r>
                      <a:r>
                        <a:rPr lang="ru" sz="1100"/>
                        <a:t>,…, </a:t>
                      </a:r>
                      <a:r>
                        <a:rPr lang="ru" sz="1100"/>
                        <a:t>-0.38598394,-0.84902495,0.5008133</a:t>
                      </a:r>
                      <a:r>
                        <a:rPr lang="ru" sz="1100"/>
                        <a:t>)</a:t>
                      </a:r>
                      <a:endParaRPr sz="1100"/>
                    </a:p>
                  </a:txBody>
                  <a:tcPr marT="91425" marB="91425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9" name="Google Shape;119;p21"/>
          <p:cNvSpPr txBox="1"/>
          <p:nvPr>
            <p:ph idx="12" type="sldNum"/>
          </p:nvPr>
        </p:nvSpPr>
        <p:spPr>
          <a:xfrm>
            <a:off x="859530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800"/>
              <a:t>‹#›</a:t>
            </a:fld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