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Assistant" charset="-79"/>
      <p:regular r:id="rId23"/>
      <p:bold r:id="rId24"/>
    </p:embeddedFont>
    <p:embeddedFont>
      <p:font typeface="Tenor Sans" charset="-52"/>
      <p:regular r:id="rId25"/>
    </p:embeddedFont>
    <p:embeddedFont>
      <p:font typeface="Bahnschrift SemiLight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540A6C-6A84-4A62-BA15-B1156462E67B}">
  <a:tblStyle styleId="{B5540A6C-6A84-4A62-BA15-B1156462E6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165" y="-9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6949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4d9f40fb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44d9f40fb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d9f40fb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d9f40fb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4d9f40fb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44d9f40fb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4d9f40fb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44d9f40fb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4d9f40fb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44d9f40fb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4d9f40fb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44d9f40fb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4d9f40fb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44d9f40fb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4d9f40fb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44d9f40fb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2c30e83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42c30e83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4d9f40f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4d9f40f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4d9f40fb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44d9f40f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cb9bd638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bcb9bd638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4d9f40fb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44d9f40fb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4d9f40fb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44d9f40fb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4d9f40fb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44d9f40fb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8631788"/>
            <a:ext cx="18288118" cy="1655221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507350" y="4731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●"/>
              <a:defRPr sz="3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○"/>
              <a:defRPr sz="34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■"/>
              <a:defRPr sz="34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●"/>
              <a:defRPr sz="34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○"/>
              <a:defRPr sz="34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■"/>
              <a:defRPr sz="34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●"/>
              <a:defRPr sz="34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○"/>
              <a:defRPr sz="34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444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■"/>
              <a:defRPr sz="34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52300" y="649600"/>
            <a:ext cx="14335800" cy="3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300"/>
              <a:buFont typeface="Tenor Sans"/>
              <a:buNone/>
              <a:defRPr sz="123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96800" y="2430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9258300"/>
            <a:ext cx="18280075" cy="1028255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59175" y="757750"/>
            <a:ext cx="13823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18280075" cy="3126283"/>
          </a:xfrm>
          <a:custGeom>
            <a:avLst/>
            <a:gdLst/>
            <a:ahLst/>
            <a:cxnLst/>
            <a:rect l="l" t="t" r="r" b="b"/>
            <a:pathLst>
              <a:path w="8971816" h="1534372" extrusionOk="0">
                <a:moveTo>
                  <a:pt x="0" y="0"/>
                </a:moveTo>
                <a:lnTo>
                  <a:pt x="8971816" y="0"/>
                </a:lnTo>
                <a:lnTo>
                  <a:pt x="8971816" y="1534372"/>
                </a:lnTo>
                <a:lnTo>
                  <a:pt x="0" y="153437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34175" y="724875"/>
            <a:ext cx="13823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Tenor Sans"/>
              <a:buNone/>
              <a:defRPr sz="7500">
                <a:solidFill>
                  <a:schemeClr val="lt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716675" y="4098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18280075" cy="10330159"/>
          </a:xfrm>
          <a:custGeom>
            <a:avLst/>
            <a:gdLst/>
            <a:ahLst/>
            <a:cxnLst/>
            <a:rect l="l" t="t" r="r" b="b"/>
            <a:pathLst>
              <a:path w="8971816" h="1534372" extrusionOk="0">
                <a:moveTo>
                  <a:pt x="0" y="0"/>
                </a:moveTo>
                <a:lnTo>
                  <a:pt x="8971816" y="0"/>
                </a:lnTo>
                <a:lnTo>
                  <a:pt x="8971816" y="1534372"/>
                </a:lnTo>
                <a:lnTo>
                  <a:pt x="0" y="153437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900475" y="4441800"/>
            <a:ext cx="52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665375" y="4441800"/>
            <a:ext cx="52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12522450" y="4441800"/>
            <a:ext cx="52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 rot="-5400000">
            <a:off x="3123221" y="6406499"/>
            <a:ext cx="619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6"/>
          <p:cNvCxnSpPr/>
          <p:nvPr/>
        </p:nvCxnSpPr>
        <p:spPr>
          <a:xfrm rot="-5400000">
            <a:off x="8946460" y="6406499"/>
            <a:ext cx="619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34175" y="724875"/>
            <a:ext cx="13823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Tenor Sans"/>
              <a:buNone/>
              <a:defRPr sz="7500">
                <a:solidFill>
                  <a:schemeClr val="lt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304050" y="5575575"/>
            <a:ext cx="18592045" cy="4711422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96250" y="2865250"/>
            <a:ext cx="84312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-7249675" y="-36300"/>
            <a:ext cx="13866600" cy="10399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/>
          <p:nvPr/>
        </p:nvSpPr>
        <p:spPr>
          <a:xfrm>
            <a:off x="6335797" y="5495283"/>
            <a:ext cx="3086608" cy="259388"/>
          </a:xfrm>
          <a:custGeom>
            <a:avLst/>
            <a:gdLst/>
            <a:ahLst/>
            <a:cxnLst/>
            <a:rect l="l" t="t" r="r" b="b"/>
            <a:pathLst>
              <a:path w="812800" h="68305" extrusionOk="0">
                <a:moveTo>
                  <a:pt x="0" y="0"/>
                </a:moveTo>
                <a:lnTo>
                  <a:pt x="812800" y="0"/>
                </a:lnTo>
                <a:lnTo>
                  <a:pt x="812800" y="68305"/>
                </a:lnTo>
                <a:lnTo>
                  <a:pt x="0" y="68305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471950" y="5953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-34848" y="0"/>
            <a:ext cx="18314908" cy="10282543"/>
          </a:xfrm>
          <a:custGeom>
            <a:avLst/>
            <a:gdLst/>
            <a:ahLst/>
            <a:cxnLst/>
            <a:rect l="l" t="t" r="r" b="b"/>
            <a:pathLst>
              <a:path w="8988912" h="5046647" extrusionOk="0">
                <a:moveTo>
                  <a:pt x="0" y="0"/>
                </a:moveTo>
                <a:lnTo>
                  <a:pt x="8988912" y="0"/>
                </a:lnTo>
                <a:lnTo>
                  <a:pt x="8988912" y="5046647"/>
                </a:lnTo>
                <a:lnTo>
                  <a:pt x="0" y="504664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463000" y="4304700"/>
            <a:ext cx="9464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●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○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■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●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○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■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●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○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4508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■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377100" y="2752425"/>
            <a:ext cx="13823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Tenor Sans"/>
              <a:buNone/>
              <a:defRPr sz="7500">
                <a:solidFill>
                  <a:schemeClr val="lt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-9" y="-3610"/>
            <a:ext cx="5782276" cy="10286150"/>
          </a:xfrm>
          <a:custGeom>
            <a:avLst/>
            <a:gdLst/>
            <a:ahLst/>
            <a:cxnLst/>
            <a:rect l="l" t="t" r="r" b="b"/>
            <a:pathLst>
              <a:path w="2837927" h="5048417" extrusionOk="0">
                <a:moveTo>
                  <a:pt x="0" y="0"/>
                </a:moveTo>
                <a:lnTo>
                  <a:pt x="2837927" y="0"/>
                </a:lnTo>
                <a:lnTo>
                  <a:pt x="2837927" y="5048417"/>
                </a:lnTo>
                <a:lnTo>
                  <a:pt x="0" y="504841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48" name="Google Shape;48;p9"/>
          <p:cNvSpPr>
            <a:spLocks noGrp="1"/>
          </p:cNvSpPr>
          <p:nvPr>
            <p:ph type="pic" idx="2"/>
          </p:nvPr>
        </p:nvSpPr>
        <p:spPr>
          <a:xfrm>
            <a:off x="-911324" y="1969975"/>
            <a:ext cx="8172900" cy="61296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543625" y="3352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643275" y="1969975"/>
            <a:ext cx="13823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12503216" y="-3610"/>
            <a:ext cx="5782276" cy="10286150"/>
          </a:xfrm>
          <a:custGeom>
            <a:avLst/>
            <a:gdLst/>
            <a:ahLst/>
            <a:cxnLst/>
            <a:rect l="l" t="t" r="r" b="b"/>
            <a:pathLst>
              <a:path w="2837927" h="5048417" extrusionOk="0">
                <a:moveTo>
                  <a:pt x="0" y="0"/>
                </a:moveTo>
                <a:lnTo>
                  <a:pt x="2837927" y="0"/>
                </a:lnTo>
                <a:lnTo>
                  <a:pt x="2837927" y="5048417"/>
                </a:lnTo>
                <a:lnTo>
                  <a:pt x="0" y="504841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54" name="Google Shape;54;p10"/>
          <p:cNvSpPr>
            <a:spLocks noGrp="1"/>
          </p:cNvSpPr>
          <p:nvPr>
            <p:ph type="pic" idx="2"/>
          </p:nvPr>
        </p:nvSpPr>
        <p:spPr>
          <a:xfrm>
            <a:off x="10115051" y="1908550"/>
            <a:ext cx="8172900" cy="6129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/>
          <p:nvPr/>
        </p:nvSpPr>
        <p:spPr>
          <a:xfrm>
            <a:off x="789072" y="5612758"/>
            <a:ext cx="9974316" cy="106960"/>
          </a:xfrm>
          <a:custGeom>
            <a:avLst/>
            <a:gdLst/>
            <a:ahLst/>
            <a:cxnLst/>
            <a:rect l="l" t="t" r="r" b="b"/>
            <a:pathLst>
              <a:path w="2626548" h="28166" extrusionOk="0">
                <a:moveTo>
                  <a:pt x="0" y="0"/>
                </a:moveTo>
                <a:lnTo>
                  <a:pt x="2626548" y="0"/>
                </a:lnTo>
                <a:lnTo>
                  <a:pt x="2626548" y="28166"/>
                </a:lnTo>
                <a:lnTo>
                  <a:pt x="0" y="28166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163750" y="6033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82150" y="3078925"/>
            <a:ext cx="89169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218400" y="48973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52300" y="649600"/>
            <a:ext cx="143358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300"/>
              <a:buFont typeface="Tenor Sans"/>
              <a:buNone/>
              <a:defRPr sz="123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>
            <a:lvl1pPr lvl="0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lvl="1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2pPr>
            <a:lvl3pPr lvl="2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3pPr>
            <a:lvl4pPr lvl="3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4pPr>
            <a:lvl5pPr lvl="4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5pPr>
            <a:lvl6pPr lvl="5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6pPr>
            <a:lvl7pPr lvl="6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7pPr>
            <a:lvl8pPr lvl="7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8pPr>
            <a:lvl9pPr lvl="8" algn="r"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585788" y="5255086"/>
            <a:ext cx="11339100" cy="0"/>
          </a:xfrm>
          <a:prstGeom prst="straightConnector1">
            <a:avLst/>
          </a:prstGeom>
          <a:noFill/>
          <a:ln w="104775" cap="flat" cmpd="sng">
            <a:solidFill>
              <a:srgbClr val="B4E3E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90150" y="6070600"/>
            <a:ext cx="8363700" cy="17235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3200" dirty="0" err="1">
                <a:solidFill>
                  <a:schemeClr val="dk1"/>
                </a:solidFill>
              </a:rPr>
              <a:t>Авторы</a:t>
            </a:r>
            <a:r>
              <a:rPr lang="en-US" sz="3200" dirty="0">
                <a:solidFill>
                  <a:schemeClr val="dk1"/>
                </a:solidFill>
              </a:rPr>
              <a:t>: Пышненко Е.И.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к. ф.-м. н.  </a:t>
            </a:r>
            <a:r>
              <a:rPr lang="en-US" sz="3200" dirty="0" err="1">
                <a:solidFill>
                  <a:schemeClr val="dk1"/>
                </a:solidFill>
              </a:rPr>
              <a:t>Девятерикова</a:t>
            </a:r>
            <a:r>
              <a:rPr lang="en-US" sz="3200" dirty="0">
                <a:solidFill>
                  <a:schemeClr val="dk1"/>
                </a:solidFill>
              </a:rPr>
              <a:t> М.В.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770"/>
              <a:buNone/>
            </a:pP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390149" y="1525600"/>
            <a:ext cx="8442565" cy="3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 dirty="0" err="1"/>
              <a:t>Разработка</a:t>
            </a:r>
            <a:endParaRPr sz="5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 dirty="0" err="1"/>
              <a:t>математической</a:t>
            </a:r>
            <a:r>
              <a:rPr lang="en-US" sz="5300" b="1" dirty="0"/>
              <a:t> </a:t>
            </a:r>
            <a:r>
              <a:rPr lang="en-US" sz="5300" b="1" dirty="0" err="1"/>
              <a:t>модели</a:t>
            </a:r>
            <a:endParaRPr sz="5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 dirty="0" err="1"/>
              <a:t>составления</a:t>
            </a:r>
            <a:r>
              <a:rPr lang="en-US" sz="5300" b="1" dirty="0"/>
              <a:t> </a:t>
            </a:r>
            <a:r>
              <a:rPr lang="en-US" sz="5300" b="1" dirty="0" err="1"/>
              <a:t>расписания</a:t>
            </a:r>
            <a:r>
              <a:rPr lang="en-US" sz="5300" b="1" dirty="0"/>
              <a:t> </a:t>
            </a:r>
            <a:r>
              <a:rPr lang="en-US" sz="5300" b="1" dirty="0" err="1"/>
              <a:t>ВУЗа</a:t>
            </a:r>
            <a:endParaRPr sz="5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dirty="0"/>
          </a:p>
        </p:txBody>
      </p:sp>
      <p:sp>
        <p:nvSpPr>
          <p:cNvPr id="66" name="Google Shape;66;p11"/>
          <p:cNvSpPr txBox="1"/>
          <p:nvPr/>
        </p:nvSpPr>
        <p:spPr>
          <a:xfrm>
            <a:off x="0" y="0"/>
            <a:ext cx="18288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МЕЖДУНАРОДНАЯ МОЛОДЕЖНАЯ НАУЧНО-ПРАКТИЧЕСКАЯ КОНФЕРЕНЦИЯ С ЭЛЕМЕНТАМИ НАУЧНОЙ ШКОЛЫ «ПРИКЛАДНАЯ МАТЕМАТИКА И ФУНДАМЕНТАЛЬНАЯ ИНФОРМАТИКА»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b="30834"/>
          <a:stretch/>
        </p:blipFill>
        <p:spPr>
          <a:xfrm>
            <a:off x="9502225" y="1525600"/>
            <a:ext cx="8785775" cy="648165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0" y="8705850"/>
            <a:ext cx="18288000" cy="15811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3200" dirty="0" err="1">
                <a:solidFill>
                  <a:schemeClr val="lt1"/>
                </a:solidFill>
                <a:highlight>
                  <a:schemeClr val="dk2"/>
                </a:highlight>
                <a:latin typeface="Bahnschrift SemiLight" pitchFamily="34" charset="0"/>
              </a:rPr>
              <a:t>Омск</a:t>
            </a:r>
            <a:r>
              <a:rPr lang="en-US" sz="3200" dirty="0">
                <a:solidFill>
                  <a:schemeClr val="lt1"/>
                </a:solidFill>
                <a:highlight>
                  <a:schemeClr val="dk2"/>
                </a:highlight>
                <a:latin typeface="Bahnschrift SemiLight" pitchFamily="34" charset="0"/>
              </a:rPr>
              <a:t> 2023</a:t>
            </a:r>
            <a:endParaRPr sz="3200" dirty="0">
              <a:solidFill>
                <a:schemeClr val="lt1"/>
              </a:solidFill>
              <a:highlight>
                <a:schemeClr val="dk2"/>
              </a:highlight>
              <a:latin typeface="Bahnschrift SemiLigh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70" name="Google Shape;170;p21"/>
          <p:cNvSpPr/>
          <p:nvPr/>
        </p:nvSpPr>
        <p:spPr>
          <a:xfrm>
            <a:off x="0" y="28846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Google Shape;171;p21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970850" y="4133888"/>
            <a:ext cx="15345000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каждого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потока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потока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лекционных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практических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занятий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запланировано</a:t>
            </a: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2800" b="1"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0" y="3561450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 l="7969"/>
          <a:stretch/>
        </p:blipFill>
        <p:spPr>
          <a:xfrm>
            <a:off x="1765775" y="5680975"/>
            <a:ext cx="13452101" cy="25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82" name="Google Shape;182;p22"/>
          <p:cNvSpPr/>
          <p:nvPr/>
        </p:nvSpPr>
        <p:spPr>
          <a:xfrm>
            <a:off x="0" y="28846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" name="Google Shape;183;p22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970850" y="4133888"/>
            <a:ext cx="153450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любой день недели на каждой паре для каждой группы может проводиться не более одного занятия.</a:t>
            </a:r>
            <a:endParaRPr sz="3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2800" b="1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0" y="3561450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655" y="5910860"/>
            <a:ext cx="12857375" cy="22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94" name="Google Shape;194;p23"/>
          <p:cNvSpPr/>
          <p:nvPr/>
        </p:nvSpPr>
        <p:spPr>
          <a:xfrm>
            <a:off x="0" y="28846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5" name="Google Shape;195;p23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970850" y="4133888"/>
            <a:ext cx="153450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занятия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всех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потоков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данных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потоков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проводиться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одного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раза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2800" b="1"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0" y="3561450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865" y="5827955"/>
            <a:ext cx="13437424" cy="23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18" name="Google Shape;218;p25"/>
          <p:cNvSpPr/>
          <p:nvPr/>
        </p:nvSpPr>
        <p:spPr>
          <a:xfrm>
            <a:off x="0" y="28846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p25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1970850" y="4133888"/>
            <a:ext cx="15345000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каждой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группе должно быть проведено не более четырех занятий в день.</a:t>
            </a:r>
            <a:endParaRPr sz="3200" dirty="0">
              <a:solidFill>
                <a:schemeClr val="dk2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2800" b="1"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00" y="3564896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089" y="5486400"/>
            <a:ext cx="14398027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06" name="Google Shape;206;p24"/>
          <p:cNvSpPr/>
          <p:nvPr/>
        </p:nvSpPr>
        <p:spPr>
          <a:xfrm>
            <a:off x="0" y="28846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7" name="Google Shape;207;p24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970850" y="4133888"/>
            <a:ext cx="153450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день и на каждой паре преподаватель может проводить не более одной пары по одной дисциплине на одной группе или потоке.</a:t>
            </a:r>
            <a:endParaRPr sz="3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2800" b="1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0" y="3561450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808" y="5760720"/>
            <a:ext cx="14542022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30" name="Google Shape;230;p26"/>
          <p:cNvSpPr/>
          <p:nvPr/>
        </p:nvSpPr>
        <p:spPr>
          <a:xfrm>
            <a:off x="0" y="28846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1" name="Google Shape;231;p26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1970850" y="4206362"/>
            <a:ext cx="15345000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преподаватель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должен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неделю</a:t>
            </a:r>
            <a:r>
              <a:rPr lang="en-US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2800" b="1"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0" y="3561450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850" y="5459849"/>
            <a:ext cx="14644944" cy="23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7925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42" name="Google Shape;242;p27"/>
          <p:cNvSpPr/>
          <p:nvPr/>
        </p:nvSpPr>
        <p:spPr>
          <a:xfrm>
            <a:off x="3950" y="28853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3" name="Google Shape;243;p27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Ввод ограничений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1963250" y="3899825"/>
            <a:ext cx="153450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 число лекционных занятий и практических занятий не должно превышать количество лекционных и практических аудиторий в ВУЗе соответственно.</a:t>
            </a:r>
            <a:endParaRPr sz="3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2800" b="1"/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0" y="3561450"/>
            <a:ext cx="1809575" cy="18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275" y="5323350"/>
            <a:ext cx="10963025" cy="23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4473" y="7423650"/>
            <a:ext cx="10989828" cy="20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/>
        </p:nvSpPr>
        <p:spPr>
          <a:xfrm>
            <a:off x="918675" y="400200"/>
            <a:ext cx="1729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Критерий оптимальности</a:t>
            </a:r>
            <a:endParaRPr sz="4500"/>
          </a:p>
        </p:txBody>
      </p:sp>
      <p:sp>
        <p:nvSpPr>
          <p:cNvPr id="255" name="Google Shape;255;p28"/>
          <p:cNvSpPr/>
          <p:nvPr/>
        </p:nvSpPr>
        <p:spPr>
          <a:xfrm>
            <a:off x="1" y="9696542"/>
            <a:ext cx="18288000" cy="590458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56" name="Google Shape;256;p28"/>
          <p:cNvSpPr txBox="1">
            <a:spLocks noGrp="1"/>
          </p:cNvSpPr>
          <p:nvPr>
            <p:ph type="sldNum" idx="12"/>
          </p:nvPr>
        </p:nvSpPr>
        <p:spPr>
          <a:xfrm>
            <a:off x="17027376" y="9696750"/>
            <a:ext cx="1183500" cy="590400"/>
          </a:xfrm>
          <a:prstGeom prst="rect">
            <a:avLst/>
          </a:prstGeom>
        </p:spPr>
        <p:txBody>
          <a:bodyPr spcFirstLastPara="1" wrap="square" lIns="167625" tIns="167625" rIns="167625" bIns="1676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7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2700" b="1">
              <a:solidFill>
                <a:schemeClr val="lt1"/>
              </a:solidFill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675" y="2733675"/>
            <a:ext cx="15358026" cy="23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/>
          <p:nvPr/>
        </p:nvSpPr>
        <p:spPr>
          <a:xfrm>
            <a:off x="1133774" y="5502975"/>
            <a:ext cx="1142398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Минимизация</a:t>
            </a: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количества</a:t>
            </a: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окон</a:t>
            </a: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dirty="0" err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расписании</a:t>
            </a: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преподавателя</a:t>
            </a: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8BB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/>
        </p:nvSpPr>
        <p:spPr>
          <a:xfrm>
            <a:off x="344175" y="598525"/>
            <a:ext cx="71841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Результат автоматизации математической модели</a:t>
            </a:r>
            <a:endParaRPr sz="6100"/>
          </a:p>
        </p:txBody>
      </p:sp>
      <p:sp>
        <p:nvSpPr>
          <p:cNvPr id="265" name="Google Shape;265;p29"/>
          <p:cNvSpPr txBox="1"/>
          <p:nvPr/>
        </p:nvSpPr>
        <p:spPr>
          <a:xfrm>
            <a:off x="2423968" y="7783370"/>
            <a:ext cx="12804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b="1">
              <a:solidFill>
                <a:schemeClr val="lt1"/>
              </a:solidFill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9625" y="366170"/>
            <a:ext cx="10727400" cy="9179251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29"/>
          <p:cNvSpPr/>
          <p:nvPr/>
        </p:nvSpPr>
        <p:spPr>
          <a:xfrm>
            <a:off x="344183" y="4762185"/>
            <a:ext cx="4148324" cy="149994"/>
          </a:xfrm>
          <a:custGeom>
            <a:avLst/>
            <a:gdLst/>
            <a:ahLst/>
            <a:cxnLst/>
            <a:rect l="l" t="t" r="r" b="b"/>
            <a:pathLst>
              <a:path w="1092383" h="39498" extrusionOk="0">
                <a:moveTo>
                  <a:pt x="0" y="0"/>
                </a:moveTo>
                <a:lnTo>
                  <a:pt x="1092383" y="0"/>
                </a:lnTo>
                <a:lnTo>
                  <a:pt x="1092383" y="39498"/>
                </a:lnTo>
                <a:lnTo>
                  <a:pt x="0" y="39498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>
            <a:off x="0" y="2439986"/>
            <a:ext cx="5521669" cy="153206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74" name="Google Shape;274;p30"/>
          <p:cNvSpPr txBox="1"/>
          <p:nvPr/>
        </p:nvSpPr>
        <p:spPr>
          <a:xfrm>
            <a:off x="1028700" y="1019175"/>
            <a:ext cx="129663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Библиографический список</a:t>
            </a:r>
            <a:endParaRPr sz="600"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5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2500" b="1"/>
          </a:p>
        </p:txBody>
      </p:sp>
      <p:sp>
        <p:nvSpPr>
          <p:cNvPr id="276" name="Google Shape;276;p30"/>
          <p:cNvSpPr txBox="1"/>
          <p:nvPr/>
        </p:nvSpPr>
        <p:spPr>
          <a:xfrm>
            <a:off x="808515" y="2880360"/>
            <a:ext cx="16443165" cy="594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Лазарев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А. А., Гафаров Е. Р. Теория расписаний. Задачи и алгоритмы / А. А. Лазарев, Е. Р. Гафаров – М.: Физический факультет МГУ, 2011. – 200 с.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Поляк, Б. Т. Введение в оптимизацию / Б. Т. Поляк. – М.: Наука, 2014. – 384 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Боголюбов, А.Н. Основы математического моделирования: конспект лекций / А.Н. Боголюбов. –  Москва: Физический факультет МГУ им. Ломоносова, 2001. – 180 с.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Лазарев А.А. Алгоритмы в теории расписаний, основанные на необходимых условиях оптимальности // Исследования по прикладной математике. Казань: Изд-во Казан.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ун-та, 1984.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10. 102 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Зыкина, А. В. Математические модели оптимизации при проектировании: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учеб.пособие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/ А. В. Зыкина, В. С. Зыкин, Т. Ю.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Финк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России, Ом.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ун-т. – Омск: Изд-во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2021. – 114 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Сервах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В.В. Анализ сложности и разработка алгоритмов решения задач календарного планирования и теории расписаний: диссертация на соискание ученой степени доктора физико-математических наук / НИУ "Институт математики Сибирского отделения РАН". Омск, 2009. – 233 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Блестящев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В. И. Автоматизация составления расписания учебных занятий в вузе на основе генетических алгоритмов [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Automation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timetable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scheduling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algorithms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]. Вестник МГТУ им. Н. Э. Баумана. 2009. Серия: Естественные науки, (1), С. 84-94.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Клеванский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Алгоритмы формирования расписания занятий высших учебных заведений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[Algorithms for the formation of the schedule of classes of higher educational institutions].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Фундаментальные исследования. 2017. (10 (часть 3)), С. 454-458.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0" y="0"/>
            <a:ext cx="18280075" cy="10359866"/>
          </a:xfrm>
          <a:custGeom>
            <a:avLst/>
            <a:gdLst/>
            <a:ahLst/>
            <a:cxnLst/>
            <a:rect l="l" t="t" r="r" b="b"/>
            <a:pathLst>
              <a:path w="8971816" h="5084597" extrusionOk="0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74" name="Google Shape;74;p12"/>
          <p:cNvSpPr/>
          <p:nvPr/>
        </p:nvSpPr>
        <p:spPr>
          <a:xfrm>
            <a:off x="0" y="2885300"/>
            <a:ext cx="18280075" cy="7474574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Google Shape;75;p12"/>
          <p:cNvSpPr txBox="1"/>
          <p:nvPr/>
        </p:nvSpPr>
        <p:spPr>
          <a:xfrm>
            <a:off x="1028700" y="1019175"/>
            <a:ext cx="11070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Актуальность</a:t>
            </a:r>
            <a:endParaRPr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1831000" y="3429000"/>
            <a:ext cx="14086800" cy="3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задачи составления расписания ВУЗа способствует оптимизации ресурсов, повышению производительности, учету ограничений и предпочтений, обеспечению гибкости и адаптивности к изменениям, а также улучшению качества обучения студентов.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7" name="Google Shape;77;p12"/>
          <p:cNvGrpSpPr/>
          <p:nvPr/>
        </p:nvGrpSpPr>
        <p:grpSpPr>
          <a:xfrm>
            <a:off x="1028691" y="3429011"/>
            <a:ext cx="430469" cy="508399"/>
            <a:chOff x="0" y="-57150"/>
            <a:chExt cx="736600" cy="869950"/>
          </a:xfrm>
        </p:grpSpPr>
        <p:sp>
          <p:nvSpPr>
            <p:cNvPr id="78" name="Google Shape;78;p12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 extrusionOk="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B4E3EF"/>
            </a:solidFill>
            <a:ln>
              <a:noFill/>
            </a:ln>
          </p:spPr>
        </p:sp>
        <p:sp>
          <p:nvSpPr>
            <p:cNvPr id="79" name="Google Shape;79;p12"/>
            <p:cNvSpPr txBox="1"/>
            <p:nvPr/>
          </p:nvSpPr>
          <p:spPr>
            <a:xfrm>
              <a:off x="0" y="-57150"/>
              <a:ext cx="736500" cy="74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2"/>
          <p:cNvSpPr txBox="1"/>
          <p:nvPr/>
        </p:nvSpPr>
        <p:spPr>
          <a:xfrm>
            <a:off x="6874891" y="7423661"/>
            <a:ext cx="430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6958218" y="94995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28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8BB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/>
          <p:nvPr/>
        </p:nvSpPr>
        <p:spPr>
          <a:xfrm>
            <a:off x="2950423" y="5449984"/>
            <a:ext cx="5206331" cy="57823"/>
          </a:xfrm>
          <a:custGeom>
            <a:avLst/>
            <a:gdLst/>
            <a:ahLst/>
            <a:cxnLst/>
            <a:rect l="l" t="t" r="r" b="b"/>
            <a:pathLst>
              <a:path w="1129356" h="12543" extrusionOk="0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82" name="Google Shape;282;p31"/>
          <p:cNvSpPr txBox="1"/>
          <p:nvPr/>
        </p:nvSpPr>
        <p:spPr>
          <a:xfrm>
            <a:off x="2950434" y="3567575"/>
            <a:ext cx="12060900" cy="15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33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Спасибо за внимание</a:t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15373423" y="4494698"/>
            <a:ext cx="743687" cy="743687"/>
          </a:xfrm>
          <a:custGeom>
            <a:avLst/>
            <a:gdLst/>
            <a:ahLst/>
            <a:cxnLst/>
            <a:rect l="l" t="t" r="r" b="b"/>
            <a:pathLst>
              <a:path w="743687" h="743687" extrusionOk="0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689161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2800" b="1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3641825" y="2870040"/>
            <a:ext cx="14169925" cy="323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200" b="1" dirty="0" err="1">
                <a:solidFill>
                  <a:srgbClr val="0C48B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Теория</a:t>
            </a:r>
            <a:r>
              <a:rPr lang="en-US" sz="3200" b="1" dirty="0">
                <a:solidFill>
                  <a:srgbClr val="0C48B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расписаний</a:t>
            </a:r>
            <a:r>
              <a:rPr lang="en-US" sz="32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(ТР)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дискретной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занимающийся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проблемами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упорядочения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котором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анализируются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строятся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математические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календарного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целенаправленных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учетом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критерия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оптимальности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ограничений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30" y="314436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607925" y="2043750"/>
            <a:ext cx="7457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rPr>
              <a:t>Исследование объекта моделирования</a:t>
            </a:r>
            <a:endParaRPr sz="4500" b="1">
              <a:solidFill>
                <a:schemeClr val="dk2"/>
              </a:solidFill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0" y="9796499"/>
            <a:ext cx="18280075" cy="490787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17005175" y="9796550"/>
            <a:ext cx="1205700" cy="490800"/>
          </a:xfrm>
          <a:prstGeom prst="rect">
            <a:avLst/>
          </a:prstGeom>
        </p:spPr>
        <p:txBody>
          <a:bodyPr spcFirstLastPara="1" wrap="square" lIns="167625" tIns="167625" rIns="167625" bIns="1676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b="1" dirty="0">
              <a:solidFill>
                <a:schemeClr val="lt1"/>
              </a:solidFill>
            </a:endParaRPr>
          </a:p>
        </p:txBody>
      </p:sp>
      <p:graphicFrame>
        <p:nvGraphicFramePr>
          <p:cNvPr id="118" name="Google Shape;118;p15"/>
          <p:cNvGraphicFramePr/>
          <p:nvPr>
            <p:extLst>
              <p:ext uri="{D42A27DB-BD31-4B8C-83A1-F6EECF244321}">
                <p14:modId xmlns:p14="http://schemas.microsoft.com/office/powerpoint/2010/main" xmlns="" val="3909509784"/>
              </p:ext>
            </p:extLst>
          </p:nvPr>
        </p:nvGraphicFramePr>
        <p:xfrm>
          <a:off x="8534225" y="324685"/>
          <a:ext cx="8773175" cy="9133200"/>
        </p:xfrm>
        <a:graphic>
          <a:graphicData uri="http://schemas.openxmlformats.org/drawingml/2006/table">
            <a:tbl>
              <a:tblPr>
                <a:noFill/>
                <a:tableStyleId>{B5540A6C-6A84-4A62-BA15-B1156462E67B}</a:tableStyleId>
              </a:tblPr>
              <a:tblGrid>
                <a:gridCol w="1809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Понятие</a:t>
                      </a:r>
                      <a:endParaRPr sz="2200" b="1" dirty="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</a:t>
                      </a:r>
                      <a:endParaRPr sz="2200" b="1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Аудитория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Помещение, предназначенное для проведения занятий в учебном заведении.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Группа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Обособленная часть контингента обучающихся учебного заведения, являющаяся для ее членов первичным коллективом.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Дисциплина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Отрасль знаний, которая преподается или исследуется в учебных заведениях.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Лекционное занятие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 обучения, в которой преподаватель устно излагает материал по какой-либо теме студентам.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Окно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Пробел между парами в разное время в течение учебного дня.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Учебное занятие, равное по продолжительности двум академическим часам (1 час 30 минут).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4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Практическое (лабораторное) занятие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 обучения, в которой студент закрепляет полученные на лекционном занятии знания  на практике.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Преподаватель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Профессионал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который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занимается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преподаванием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учебных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предметов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передачей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знаний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учащимся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9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0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Поток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Объединение несколько учебных групп одной или схожих специальностей.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4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Учебный план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Документ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устанавливающий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перечень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дисциплин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порядок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их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изучения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количество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часов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lang="en-US" sz="19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изучения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контроля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9" name="Google Shape;119;p15"/>
          <p:cNvSpPr/>
          <p:nvPr/>
        </p:nvSpPr>
        <p:spPr>
          <a:xfrm>
            <a:off x="741108" y="5268985"/>
            <a:ext cx="4148324" cy="149994"/>
          </a:xfrm>
          <a:custGeom>
            <a:avLst/>
            <a:gdLst/>
            <a:ahLst/>
            <a:cxnLst/>
            <a:rect l="l" t="t" r="r" b="b"/>
            <a:pathLst>
              <a:path w="1092383" h="39498" extrusionOk="0">
                <a:moveTo>
                  <a:pt x="0" y="0"/>
                </a:moveTo>
                <a:lnTo>
                  <a:pt x="1092383" y="0"/>
                </a:lnTo>
                <a:lnTo>
                  <a:pt x="1092383" y="39498"/>
                </a:lnTo>
                <a:lnTo>
                  <a:pt x="0" y="39498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8BB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0" y="0"/>
            <a:ext cx="18288000" cy="5634480"/>
          </a:xfrm>
          <a:custGeom>
            <a:avLst/>
            <a:gdLst/>
            <a:ahLst/>
            <a:cxnLst/>
            <a:rect l="l" t="t" r="r" b="b"/>
            <a:pathLst>
              <a:path w="8971816" h="2764191" extrusionOk="0">
                <a:moveTo>
                  <a:pt x="0" y="0"/>
                </a:moveTo>
                <a:lnTo>
                  <a:pt x="8971816" y="0"/>
                </a:lnTo>
                <a:lnTo>
                  <a:pt x="8971816" y="2764191"/>
                </a:lnTo>
                <a:lnTo>
                  <a:pt x="0" y="2764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16"/>
          <p:cNvSpPr/>
          <p:nvPr/>
        </p:nvSpPr>
        <p:spPr>
          <a:xfrm>
            <a:off x="677947" y="5533383"/>
            <a:ext cx="3086608" cy="259388"/>
          </a:xfrm>
          <a:custGeom>
            <a:avLst/>
            <a:gdLst/>
            <a:ahLst/>
            <a:cxnLst/>
            <a:rect l="l" t="t" r="r" b="b"/>
            <a:pathLst>
              <a:path w="812800" h="68305" extrusionOk="0">
                <a:moveTo>
                  <a:pt x="0" y="0"/>
                </a:moveTo>
                <a:lnTo>
                  <a:pt x="812800" y="0"/>
                </a:lnTo>
                <a:lnTo>
                  <a:pt x="812800" y="68305"/>
                </a:lnTo>
                <a:lnTo>
                  <a:pt x="0" y="68305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126" name="Google Shape;126;p16"/>
          <p:cNvSpPr txBox="1"/>
          <p:nvPr/>
        </p:nvSpPr>
        <p:spPr>
          <a:xfrm>
            <a:off x="557175" y="2485725"/>
            <a:ext cx="1108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Содержательная постановка задачи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77950" y="6240400"/>
            <a:ext cx="16083000" cy="24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При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имеющемся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наборе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аудиторий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и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известных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временных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интервал</a:t>
            </a:r>
            <a:r>
              <a:rPr lang="ru-RU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ах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учебного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плана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разработать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такое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расписание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для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преподавателей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и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учебных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групп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которое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будет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являться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оптимальным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относительно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выбранного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критерия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минимизация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количества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окон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между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занятиями</a:t>
            </a:r>
            <a:r>
              <a:rPr lang="en-US" sz="3200" dirty="0">
                <a:solidFill>
                  <a:schemeClr val="bg1"/>
                </a:solidFill>
                <a:latin typeface="Tenor Sans"/>
                <a:ea typeface="Tenor Sans"/>
                <a:cs typeface="Tenor Sans"/>
                <a:sym typeface="Tenor Sans"/>
              </a:rPr>
              <a:t>.</a:t>
            </a:r>
            <a:endParaRPr sz="3200" dirty="0">
              <a:solidFill>
                <a:schemeClr val="bg1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dirty="0">
              <a:solidFill>
                <a:srgbClr val="B4E3EF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6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26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918675" y="400200"/>
            <a:ext cx="1729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Ввод обозначений</a:t>
            </a:r>
            <a:endParaRPr sz="4500"/>
          </a:p>
        </p:txBody>
      </p:sp>
      <p:sp>
        <p:nvSpPr>
          <p:cNvPr id="134" name="Google Shape;134;p17"/>
          <p:cNvSpPr/>
          <p:nvPr/>
        </p:nvSpPr>
        <p:spPr>
          <a:xfrm>
            <a:off x="0" y="9695750"/>
            <a:ext cx="18280075" cy="590458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17027376" y="9696750"/>
            <a:ext cx="1183500" cy="590400"/>
          </a:xfrm>
          <a:prstGeom prst="rect">
            <a:avLst/>
          </a:prstGeom>
        </p:spPr>
        <p:txBody>
          <a:bodyPr spcFirstLastPara="1" wrap="square" lIns="167625" tIns="167625" rIns="167625" bIns="1676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7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2700" b="1">
              <a:solidFill>
                <a:schemeClr val="lt1"/>
              </a:solidFill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000" y="1940638"/>
            <a:ext cx="11420850" cy="659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918675" y="400200"/>
            <a:ext cx="1729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Ввод обозначений</a:t>
            </a:r>
            <a:endParaRPr sz="4500"/>
          </a:p>
        </p:txBody>
      </p:sp>
      <p:sp>
        <p:nvSpPr>
          <p:cNvPr id="143" name="Google Shape;143;p18"/>
          <p:cNvSpPr/>
          <p:nvPr/>
        </p:nvSpPr>
        <p:spPr>
          <a:xfrm>
            <a:off x="0" y="9695750"/>
            <a:ext cx="18280075" cy="590458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17027376" y="9696750"/>
            <a:ext cx="1183500" cy="590400"/>
          </a:xfrm>
          <a:prstGeom prst="rect">
            <a:avLst/>
          </a:prstGeom>
        </p:spPr>
        <p:txBody>
          <a:bodyPr spcFirstLastPara="1" wrap="square" lIns="167625" tIns="167625" rIns="167625" bIns="1676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7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2700" b="1">
              <a:solidFill>
                <a:schemeClr val="lt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975" y="2363113"/>
            <a:ext cx="15055049" cy="465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/>
        </p:nvSpPr>
        <p:spPr>
          <a:xfrm>
            <a:off x="918675" y="400200"/>
            <a:ext cx="1729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Ввод обозначений</a:t>
            </a:r>
            <a:endParaRPr sz="4500"/>
          </a:p>
        </p:txBody>
      </p:sp>
      <p:sp>
        <p:nvSpPr>
          <p:cNvPr id="152" name="Google Shape;152;p19"/>
          <p:cNvSpPr/>
          <p:nvPr/>
        </p:nvSpPr>
        <p:spPr>
          <a:xfrm>
            <a:off x="0" y="9695750"/>
            <a:ext cx="18280075" cy="590458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17027376" y="9696750"/>
            <a:ext cx="1183500" cy="590400"/>
          </a:xfrm>
          <a:prstGeom prst="rect">
            <a:avLst/>
          </a:prstGeom>
        </p:spPr>
        <p:txBody>
          <a:bodyPr spcFirstLastPara="1" wrap="square" lIns="167625" tIns="167625" rIns="167625" bIns="1676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7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2700" b="1">
              <a:solidFill>
                <a:schemeClr val="lt1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349" y="3157500"/>
            <a:ext cx="16328075" cy="269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918675" y="400200"/>
            <a:ext cx="1729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Ввод переменных</a:t>
            </a:r>
            <a:endParaRPr sz="4500"/>
          </a:p>
        </p:txBody>
      </p:sp>
      <p:sp>
        <p:nvSpPr>
          <p:cNvPr id="161" name="Google Shape;161;p20"/>
          <p:cNvSpPr/>
          <p:nvPr/>
        </p:nvSpPr>
        <p:spPr>
          <a:xfrm>
            <a:off x="0" y="9695750"/>
            <a:ext cx="18280075" cy="590458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17027376" y="9696750"/>
            <a:ext cx="1183500" cy="590400"/>
          </a:xfrm>
          <a:prstGeom prst="rect">
            <a:avLst/>
          </a:prstGeom>
        </p:spPr>
        <p:txBody>
          <a:bodyPr spcFirstLastPara="1" wrap="square" lIns="167625" tIns="167625" rIns="167625" bIns="1676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700" b="1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2700" b="1">
              <a:solidFill>
                <a:schemeClr val="lt1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550" y="2761475"/>
            <a:ext cx="14968908" cy="457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nd White Simple Basic Company Roadmap Presentation">
  <a:themeElements>
    <a:clrScheme name="Office">
      <a:dk1>
        <a:srgbClr val="000000"/>
      </a:dk1>
      <a:lt1>
        <a:srgbClr val="FFFFFF"/>
      </a:lt1>
      <a:dk2>
        <a:srgbClr val="0C48BB"/>
      </a:dk2>
      <a:lt2>
        <a:srgbClr val="EEECE1"/>
      </a:lt2>
      <a:accent1>
        <a:srgbClr val="4F81BD"/>
      </a:accent1>
      <a:accent2>
        <a:srgbClr val="F6F6F6"/>
      </a:accent2>
      <a:accent3>
        <a:srgbClr val="B4E3EF"/>
      </a:accent3>
      <a:accent4>
        <a:srgbClr val="0C48BB"/>
      </a:accent4>
      <a:accent5>
        <a:srgbClr val="6488D2"/>
      </a:accent5>
      <a:accent6>
        <a:srgbClr val="D8D8D8"/>
      </a:accent6>
      <a:hlink>
        <a:srgbClr val="0C48B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824</Words>
  <Application>Microsoft Office PowerPoint</Application>
  <PresentationFormat>Произвольный</PresentationFormat>
  <Paragraphs>85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Assistant</vt:lpstr>
      <vt:lpstr>Tenor Sans</vt:lpstr>
      <vt:lpstr>Times New Roman</vt:lpstr>
      <vt:lpstr>Bahnschrift SemiLight</vt:lpstr>
      <vt:lpstr>Calibri</vt:lpstr>
      <vt:lpstr>Blue and White Simple Basic Company Roadmap Presentation</vt:lpstr>
      <vt:lpstr>Разработка математической модели составления расписания ВУЗа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математической модели составления расписания ВУЗа</dc:title>
  <dc:creator>Олег Малков</dc:creator>
  <cp:lastModifiedBy>лена</cp:lastModifiedBy>
  <cp:revision>10</cp:revision>
  <dcterms:modified xsi:type="dcterms:W3CDTF">2023-05-17T12:38:37Z</dcterms:modified>
</cp:coreProperties>
</file>