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70" r:id="rId1"/>
    <p:sldMasterId id="2147483671" r:id="rId2"/>
  </p:sldMasterIdLst>
  <p:notesMasterIdLst>
    <p:notesMasterId r:id="rId2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42bd768e56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7" name="Google Shape;97;g242bd768e56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42bd768e56_0_5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242bd768e56_0_5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44da588d74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244da588d74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242bd768e56_0_5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242bd768e56_0_5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242bd768e56_0_5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242bd768e56_0_5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244da588d74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244da588d74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244da588d74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244da588d74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244da588d74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244da588d74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242bd768e56_0_5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3" name="Google Shape;213;g242bd768e56_0_5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44da588d74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" name="Google Shape;106;g244da588d74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42bd768e56_0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242bd768e56_0_1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42bd768e56_0_1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g242bd768e56_0_1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42bd768e56_0_3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g242bd768e56_0_3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42bd768e56_0_3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242bd768e56_0_3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42bd768e56_0_3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2" name="Google Shape;142;g242bd768e56_0_3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42bd768e56_0_4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0" name="Google Shape;150;g242bd768e56_0_4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44da588d74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244da588d74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1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88" name="Google Shape;88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2" name="Google Shape;92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5"/>
          <p:cNvSpPr txBox="1">
            <a:spLocks noGrp="1"/>
          </p:cNvSpPr>
          <p:nvPr>
            <p:ph type="ctrTitle"/>
          </p:nvPr>
        </p:nvSpPr>
        <p:spPr>
          <a:xfrm>
            <a:off x="118625" y="1319138"/>
            <a:ext cx="6782700" cy="191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 sz="2400" b="1" dirty="0"/>
              <a:t>Исследование возможности </a:t>
            </a:r>
            <a:endParaRPr sz="2400" b="1" dirty="0"/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 sz="2400" b="1"/>
              <a:t>применения логики Хоара для</a:t>
            </a:r>
            <a:endParaRPr sz="2400" b="1" dirty="0"/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 sz="2400" b="1" dirty="0"/>
              <a:t>верификации программного кода</a:t>
            </a:r>
            <a:endParaRPr sz="2400" b="1" dirty="0"/>
          </a:p>
        </p:txBody>
      </p:sp>
      <p:sp>
        <p:nvSpPr>
          <p:cNvPr id="100" name="Google Shape;100;p25"/>
          <p:cNvSpPr txBox="1">
            <a:spLocks noGrp="1"/>
          </p:cNvSpPr>
          <p:nvPr>
            <p:ph type="subTitle" idx="1"/>
          </p:nvPr>
        </p:nvSpPr>
        <p:spPr>
          <a:xfrm>
            <a:off x="0" y="3466125"/>
            <a:ext cx="9144000" cy="90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1800"/>
              <a:t>Долгушин И. В., Тюменцев Е. А.</a:t>
            </a:r>
            <a:endParaRPr sz="1800"/>
          </a:p>
        </p:txBody>
      </p:sp>
      <p:pic>
        <p:nvPicPr>
          <p:cNvPr id="101" name="Google Shape;10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28775" y="1214775"/>
            <a:ext cx="1973589" cy="2123625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25"/>
          <p:cNvSpPr txBox="1">
            <a:spLocks noGrp="1"/>
          </p:cNvSpPr>
          <p:nvPr>
            <p:ph type="subTitle" idx="1"/>
          </p:nvPr>
        </p:nvSpPr>
        <p:spPr>
          <a:xfrm>
            <a:off x="-53950" y="4373625"/>
            <a:ext cx="9144000" cy="90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1600"/>
              <a:t>ОмГТУ, 2023</a:t>
            </a:r>
            <a:endParaRPr sz="1600"/>
          </a:p>
        </p:txBody>
      </p:sp>
      <p:sp>
        <p:nvSpPr>
          <p:cNvPr id="103" name="Google Shape;103;p25"/>
          <p:cNvSpPr txBox="1"/>
          <p:nvPr/>
        </p:nvSpPr>
        <p:spPr>
          <a:xfrm>
            <a:off x="856100" y="161725"/>
            <a:ext cx="7323900" cy="7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1300"/>
              </a:spcAft>
              <a:buNone/>
            </a:pPr>
            <a: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  <a:t>МЕЖДУНАРОДНАЯ МОЛОДЕЖНАЯ НАУЧНО-ПРАКТИЧЕСКАЯ КОНФЕРЕНЦИЯ С ЭЛЕМЕНТАМИ НАУЧНОЙ ШКОЛЫ «ПРИКЛАДНАЯ МАТЕМАТИКА И ФУНДАМЕНТАЛЬНАЯ ИНФОРМАТИКА </a:t>
            </a:r>
            <a:endParaRPr sz="110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Критерий правильности программы</a:t>
            </a:r>
            <a:endParaRPr/>
          </a:p>
        </p:txBody>
      </p:sp>
      <p:sp>
        <p:nvSpPr>
          <p:cNvPr id="167" name="Google Shape;167;p3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7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Можно оставить </a:t>
            </a:r>
            <a:r>
              <a:rPr lang="en" b="1"/>
              <a:t>первое</a:t>
            </a:r>
            <a:r>
              <a:rPr lang="en"/>
              <a:t> предусловие и </a:t>
            </a:r>
            <a:r>
              <a:rPr lang="en" b="1"/>
              <a:t>последнее</a:t>
            </a:r>
            <a:r>
              <a:rPr lang="en"/>
              <a:t> постусловие 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</a:t>
            </a:r>
            <a:r>
              <a:rPr lang="en" i="1"/>
              <a:t>аксиома композиции</a:t>
            </a:r>
            <a:r>
              <a:rPr lang="en"/>
              <a:t>)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256"/>
              <a:t>⇓</a:t>
            </a:r>
            <a:endParaRPr b="1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Критерий правильности программы </a:t>
            </a:r>
            <a:r>
              <a:rPr lang="en"/>
              <a:t>– это выполнение тройки Хоара, состоящей из начального предусловия и конечного постусловия.</a:t>
            </a:r>
            <a:endParaRPr/>
          </a:p>
        </p:txBody>
      </p:sp>
      <p:sp>
        <p:nvSpPr>
          <p:cNvPr id="168" name="Google Shape;168;p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Пример использования критерия</a:t>
            </a:r>
            <a:endParaRPr/>
          </a:p>
        </p:txBody>
      </p:sp>
      <p:sp>
        <p:nvSpPr>
          <p:cNvPr id="174" name="Google Shape;174;p3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FF"/>
                </a:solidFill>
                <a:highlight>
                  <a:schemeClr val="lt1"/>
                </a:highlight>
                <a:latin typeface="Consolas"/>
                <a:ea typeface="Consolas"/>
                <a:cs typeface="Consolas"/>
                <a:sym typeface="Consolas"/>
              </a:rPr>
              <a:t>{pre: n &gt;= 0}</a:t>
            </a:r>
            <a:endParaRPr sz="1400">
              <a:solidFill>
                <a:schemeClr val="dk1"/>
              </a:solidFill>
              <a:highlight>
                <a:schemeClr val="lt1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highlight>
                  <a:schemeClr val="lt1"/>
                </a:highlight>
                <a:latin typeface="Consolas"/>
                <a:ea typeface="Consolas"/>
                <a:cs typeface="Consolas"/>
                <a:sym typeface="Consolas"/>
              </a:rPr>
              <a:t>sum = 0;</a:t>
            </a:r>
            <a:endParaRPr sz="1400">
              <a:solidFill>
                <a:schemeClr val="dk1"/>
              </a:solidFill>
              <a:highlight>
                <a:schemeClr val="lt1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highlight>
                  <a:schemeClr val="lt1"/>
                </a:highlight>
                <a:latin typeface="Consolas"/>
                <a:ea typeface="Consolas"/>
                <a:cs typeface="Consolas"/>
                <a:sym typeface="Consolas"/>
              </a:rPr>
              <a:t>k = 1;</a:t>
            </a:r>
            <a:endParaRPr sz="1400">
              <a:solidFill>
                <a:srgbClr val="0000FF"/>
              </a:solidFill>
              <a:highlight>
                <a:schemeClr val="lt1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highlight>
                  <a:schemeClr val="lt1"/>
                </a:highlight>
                <a:latin typeface="Consolas"/>
                <a:ea typeface="Consolas"/>
                <a:cs typeface="Consolas"/>
                <a:sym typeface="Consolas"/>
              </a:rPr>
              <a:t>while (k != n + 1) {</a:t>
            </a:r>
            <a:endParaRPr sz="1400">
              <a:solidFill>
                <a:srgbClr val="0000FF"/>
              </a:solidFill>
              <a:highlight>
                <a:schemeClr val="lt1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highlight>
                  <a:schemeClr val="lt1"/>
                </a:highlight>
                <a:latin typeface="Consolas"/>
                <a:ea typeface="Consolas"/>
                <a:cs typeface="Consolas"/>
                <a:sym typeface="Consolas"/>
              </a:rPr>
              <a:t>sum = sum + k;</a:t>
            </a:r>
            <a:endParaRPr sz="1400">
              <a:solidFill>
                <a:srgbClr val="0000FF"/>
              </a:solidFill>
              <a:highlight>
                <a:schemeClr val="lt1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highlight>
                  <a:schemeClr val="lt1"/>
                </a:highlight>
                <a:latin typeface="Consolas"/>
                <a:ea typeface="Consolas"/>
                <a:cs typeface="Consolas"/>
                <a:sym typeface="Consolas"/>
              </a:rPr>
              <a:t>k = k + 1;</a:t>
            </a:r>
            <a:endParaRPr sz="1400">
              <a:solidFill>
                <a:srgbClr val="0000FF"/>
              </a:solidFill>
              <a:highlight>
                <a:schemeClr val="lt1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highlight>
                  <a:schemeClr val="lt1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400">
              <a:solidFill>
                <a:srgbClr val="0000FF"/>
              </a:solidFill>
              <a:highlight>
                <a:schemeClr val="lt1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FF"/>
                </a:solidFill>
                <a:highlight>
                  <a:schemeClr val="lt1"/>
                </a:highlight>
                <a:latin typeface="Consolas"/>
                <a:ea typeface="Consolas"/>
                <a:cs typeface="Consolas"/>
                <a:sym typeface="Consolas"/>
              </a:rPr>
              <a:t>{post: sum = 1 + 2 + … + n}</a:t>
            </a:r>
            <a:endParaRPr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Модульное тестирование</a:t>
            </a:r>
            <a:endParaRPr/>
          </a:p>
        </p:txBody>
      </p:sp>
      <p:sp>
        <p:nvSpPr>
          <p:cNvPr id="181" name="Google Shape;181;p36"/>
          <p:cNvSpPr txBox="1">
            <a:spLocks noGrp="1"/>
          </p:cNvSpPr>
          <p:nvPr>
            <p:ph type="body" idx="1"/>
          </p:nvPr>
        </p:nvSpPr>
        <p:spPr>
          <a:xfrm>
            <a:off x="311700" y="946537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20000"/>
              </a:lnSpc>
              <a:spcBef>
                <a:spcPts val="1400"/>
              </a:spcBef>
              <a:spcAft>
                <a:spcPts val="0"/>
              </a:spcAft>
              <a:buSzPts val="1018"/>
              <a:buNone/>
            </a:pPr>
            <a:r>
              <a:rPr lang="en" sz="1550" b="1" dirty="0"/>
              <a:t>Модульное тестирование</a:t>
            </a:r>
            <a:r>
              <a:rPr lang="en" sz="1550" dirty="0"/>
              <a:t> – процесс в программировании, позволяющий </a:t>
            </a:r>
            <a:endParaRPr sz="1550" dirty="0"/>
          </a:p>
          <a:p>
            <a:pPr marL="0" lvl="0" indent="0" algn="just" rtl="0">
              <a:lnSpc>
                <a:spcPct val="120000"/>
              </a:lnSpc>
              <a:spcBef>
                <a:spcPts val="1400"/>
              </a:spcBef>
              <a:spcAft>
                <a:spcPts val="0"/>
              </a:spcAft>
              <a:buSzPts val="1018"/>
              <a:buNone/>
            </a:pPr>
            <a:r>
              <a:rPr lang="en" sz="1550" dirty="0"/>
              <a:t>проверить на корректность отдельные модули исходного кода программы.</a:t>
            </a:r>
            <a:endParaRPr sz="1550" dirty="0"/>
          </a:p>
          <a:p>
            <a:pPr marL="0" lvl="0" indent="0" algn="just" rtl="0">
              <a:lnSpc>
                <a:spcPct val="120000"/>
              </a:lnSpc>
              <a:spcBef>
                <a:spcPts val="1400"/>
              </a:spcBef>
              <a:spcAft>
                <a:spcPts val="0"/>
              </a:spcAft>
              <a:buSzPts val="1018"/>
              <a:buNone/>
            </a:pPr>
            <a:endParaRPr sz="1550" dirty="0"/>
          </a:p>
          <a:p>
            <a:pPr marL="0" lvl="0" indent="0" algn="just" rtl="0">
              <a:lnSpc>
                <a:spcPct val="120000"/>
              </a:lnSpc>
              <a:spcBef>
                <a:spcPts val="1400"/>
              </a:spcBef>
              <a:spcAft>
                <a:spcPts val="0"/>
              </a:spcAft>
              <a:buSzPts val="1018"/>
              <a:buNone/>
            </a:pPr>
            <a:r>
              <a:rPr lang="en" sz="1550" dirty="0"/>
              <a:t>Структура модульного теста определяется </a:t>
            </a:r>
            <a:r>
              <a:rPr lang="en" sz="1550" b="1" dirty="0"/>
              <a:t>тройкой Хоара</a:t>
            </a:r>
            <a:r>
              <a:rPr lang="en" sz="1550" dirty="0"/>
              <a:t>, </a:t>
            </a:r>
            <a:r>
              <a:rPr lang="ru-RU" sz="1550" dirty="0"/>
              <a:t>которую иногда </a:t>
            </a:r>
          </a:p>
          <a:p>
            <a:pPr marL="0" lvl="0" indent="0" algn="just" rtl="0">
              <a:lnSpc>
                <a:spcPct val="120000"/>
              </a:lnSpc>
              <a:spcBef>
                <a:spcPts val="1400"/>
              </a:spcBef>
              <a:spcAft>
                <a:spcPts val="0"/>
              </a:spcAft>
              <a:buSzPts val="1018"/>
              <a:buNone/>
            </a:pPr>
            <a:r>
              <a:rPr lang="ru-RU" sz="1550" dirty="0"/>
              <a:t>называют </a:t>
            </a:r>
            <a:r>
              <a:rPr lang="ru-RU" sz="1550" i="1" dirty="0"/>
              <a:t>«</a:t>
            </a:r>
            <a:r>
              <a:rPr lang="en-US" sz="1550" i="1" dirty="0"/>
              <a:t>AAA»</a:t>
            </a:r>
            <a:r>
              <a:rPr lang="en-US" sz="1550" dirty="0"/>
              <a:t>:</a:t>
            </a:r>
          </a:p>
          <a:p>
            <a:pPr marL="0" lvl="0" indent="0" algn="just" rtl="0">
              <a:lnSpc>
                <a:spcPct val="120000"/>
              </a:lnSpc>
              <a:spcBef>
                <a:spcPts val="1400"/>
              </a:spcBef>
              <a:spcAft>
                <a:spcPts val="0"/>
              </a:spcAft>
              <a:buSzPts val="1018"/>
              <a:buNone/>
            </a:pPr>
            <a:endParaRPr lang="ru-RU" sz="1550" dirty="0"/>
          </a:p>
          <a:p>
            <a:pPr marL="457200" lvl="0" indent="-32893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80"/>
              <a:buAutoNum type="arabicPeriod"/>
            </a:pPr>
            <a:r>
              <a:rPr lang="ru-RU" sz="1550" dirty="0"/>
              <a:t> </a:t>
            </a:r>
            <a:r>
              <a:rPr lang="en" sz="1550" i="1" dirty="0"/>
              <a:t>Arrange </a:t>
            </a:r>
            <a:r>
              <a:rPr lang="en" sz="1550" dirty="0"/>
              <a:t>– устанавливается предусловие тройки P;</a:t>
            </a:r>
            <a:endParaRPr sz="1550" dirty="0"/>
          </a:p>
          <a:p>
            <a:pPr marL="457200" lvl="0" indent="-32893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80"/>
              <a:buAutoNum type="arabicPeriod"/>
            </a:pPr>
            <a:r>
              <a:rPr lang="ru-RU" sz="1550" dirty="0"/>
              <a:t> </a:t>
            </a:r>
            <a:r>
              <a:rPr lang="en" sz="1550" i="1" dirty="0"/>
              <a:t>Act </a:t>
            </a:r>
            <a:r>
              <a:rPr lang="en" sz="1550" dirty="0"/>
              <a:t>– выполняется выражение </a:t>
            </a:r>
            <a:r>
              <a:rPr lang="en" sz="1550" i="1" dirty="0"/>
              <a:t>S</a:t>
            </a:r>
            <a:r>
              <a:rPr lang="en" sz="1550" dirty="0"/>
              <a:t>;</a:t>
            </a:r>
            <a:endParaRPr sz="1550" dirty="0"/>
          </a:p>
          <a:p>
            <a:pPr marL="457200" lvl="0" indent="-32893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80"/>
              <a:buAutoNum type="arabicPeriod"/>
            </a:pPr>
            <a:r>
              <a:rPr lang="ru-RU" sz="1550" dirty="0"/>
              <a:t> </a:t>
            </a:r>
            <a:r>
              <a:rPr lang="en" sz="1550" i="1" dirty="0"/>
              <a:t>Assert</a:t>
            </a:r>
            <a:r>
              <a:rPr lang="en" sz="1550" dirty="0"/>
              <a:t> – проверяется постусловие тройки </a:t>
            </a:r>
            <a:r>
              <a:rPr lang="en" sz="1550" i="1" dirty="0"/>
              <a:t>Q</a:t>
            </a:r>
            <a:r>
              <a:rPr lang="en" sz="1550" dirty="0"/>
              <a:t>.</a:t>
            </a:r>
            <a:endParaRPr sz="1550" dirty="0"/>
          </a:p>
        </p:txBody>
      </p:sp>
      <p:sp>
        <p:nvSpPr>
          <p:cNvPr id="182" name="Google Shape;182;p3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Модульное тестирование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3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Чтобы написать модульный тест необходимо: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задать входные данные (</a:t>
            </a:r>
            <a:r>
              <a:rPr lang="en" b="1"/>
              <a:t>P</a:t>
            </a:r>
            <a:r>
              <a:rPr lang="en"/>
              <a:t>);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выполнить тестируемый код (</a:t>
            </a:r>
            <a:r>
              <a:rPr lang="en" b="1"/>
              <a:t>S</a:t>
            </a:r>
            <a:r>
              <a:rPr lang="en"/>
              <a:t>);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проверить результаты выполнения кода (</a:t>
            </a:r>
            <a:r>
              <a:rPr lang="en" b="1"/>
              <a:t>Q</a:t>
            </a:r>
            <a:r>
              <a:rPr lang="en"/>
              <a:t>).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Таким образом можно тестировать </a:t>
            </a:r>
            <a:r>
              <a:rPr lang="en" b="1"/>
              <a:t>любой </a:t>
            </a:r>
            <a:r>
              <a:rPr lang="en"/>
              <a:t>модуль программы!</a:t>
            </a:r>
            <a:endParaRPr/>
          </a:p>
        </p:txBody>
      </p:sp>
      <p:sp>
        <p:nvSpPr>
          <p:cNvPr id="189" name="Google Shape;189;p3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Пример</a:t>
            </a:r>
            <a:endParaRPr/>
          </a:p>
        </p:txBody>
      </p:sp>
      <p:sp>
        <p:nvSpPr>
          <p:cNvPr id="195" name="Google Shape;195;p3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71"/>
              <a:buFont typeface="Arial"/>
              <a:buNone/>
            </a:pPr>
            <a:r>
              <a:rPr lang="en" sz="1750">
                <a:latin typeface="Consolas"/>
                <a:ea typeface="Consolas"/>
                <a:cs typeface="Consolas"/>
                <a:sym typeface="Consolas"/>
              </a:rPr>
              <a:t>function squareRoot(a, b, c, eps=1e-5) {</a:t>
            </a:r>
            <a:endParaRPr sz="1750"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71"/>
              <a:buFont typeface="Arial"/>
              <a:buNone/>
            </a:pPr>
            <a:r>
              <a:rPr lang="en" sz="1750">
                <a:latin typeface="Consolas"/>
                <a:ea typeface="Consolas"/>
                <a:cs typeface="Consolas"/>
                <a:sym typeface="Consolas"/>
              </a:rPr>
              <a:t>	…</a:t>
            </a:r>
            <a:endParaRPr sz="1750"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50"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750"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50"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/>
              <a:t>Предусловие (P): </a:t>
            </a:r>
            <a:r>
              <a:rPr lang="en" sz="1700"/>
              <a:t>a = 1, b = -3, c = 2</a:t>
            </a:r>
            <a:endParaRPr sz="17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/>
              <a:t>Команда (C)</a:t>
            </a:r>
            <a:r>
              <a:rPr lang="en" sz="1700"/>
              <a:t>: result = squareRoot(a, b, c);</a:t>
            </a:r>
            <a:endParaRPr sz="17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71"/>
              <a:buFont typeface="Arial"/>
              <a:buNone/>
            </a:pPr>
            <a:r>
              <a:rPr lang="en" sz="1700" b="1"/>
              <a:t>Постусловие (Q):</a:t>
            </a:r>
            <a:r>
              <a:rPr lang="en" sz="1700"/>
              <a:t> result[0] == 1, result[1] == 2</a:t>
            </a:r>
            <a:endParaRPr sz="1700" i="1"/>
          </a:p>
        </p:txBody>
      </p:sp>
      <p:sp>
        <p:nvSpPr>
          <p:cNvPr id="196" name="Google Shape;196;p3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Заключение</a:t>
            </a:r>
            <a:endParaRPr/>
          </a:p>
        </p:txBody>
      </p:sp>
      <p:sp>
        <p:nvSpPr>
          <p:cNvPr id="202" name="Google Shape;202;p3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Логика Хоара </a:t>
            </a:r>
            <a:r>
              <a:rPr lang="en" b="1"/>
              <a:t>применима</a:t>
            </a:r>
            <a:r>
              <a:rPr lang="en"/>
              <a:t> для верификации программного кода!</a:t>
            </a:r>
            <a:endParaRPr/>
          </a:p>
        </p:txBody>
      </p:sp>
      <p:sp>
        <p:nvSpPr>
          <p:cNvPr id="203" name="Google Shape;203;p3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4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Библиографический список</a:t>
            </a:r>
            <a:endParaRPr/>
          </a:p>
        </p:txBody>
      </p:sp>
      <p:sp>
        <p:nvSpPr>
          <p:cNvPr id="209" name="Google Shape;209;p4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lang="en" sz="1545"/>
              <a:t>1. Логика Хоара – поиск смысла в программных конструкциях. URL: https://ritfest.ru/2020/abstracts/6877 (дата обращения 24.03.2023)</a:t>
            </a:r>
            <a:endParaRPr sz="1545"/>
          </a:p>
          <a:p>
            <a:pPr marL="0" lvl="0" indent="0" algn="just" rtl="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r>
              <a:rPr lang="en" sz="1545"/>
              <a:t>2. Гуц А. К. Математическая логика и теория алгоритмов // М.: Ленанд, 2016. – 128 с.</a:t>
            </a:r>
            <a:endParaRPr sz="1545"/>
          </a:p>
          <a:p>
            <a:pPr marL="0" lvl="0" indent="0" algn="just" rtl="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r>
              <a:rPr lang="en" sz="1545"/>
              <a:t>3. Судоплатов С. В. Математическая логика и теория алгоритмов // Москва.: Юрайт, 2023. – 207 с.</a:t>
            </a:r>
            <a:endParaRPr sz="1545"/>
          </a:p>
          <a:p>
            <a:pPr marL="0" lvl="0" indent="0" algn="just" rtl="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r>
              <a:rPr lang="en" sz="1545"/>
              <a:t>4. Зюзьков В. М. Математическая логика и теория алгоритмов // Томск.: Эль Контент, 2015. – 236 с.</a:t>
            </a:r>
            <a:endParaRPr sz="1545"/>
          </a:p>
          <a:p>
            <a:pPr marL="0" lvl="0" indent="0" algn="just" rtl="0">
              <a:lnSpc>
                <a:spcPct val="130000"/>
              </a:lnSpc>
              <a:spcBef>
                <a:spcPts val="1200"/>
              </a:spcBef>
              <a:spcAft>
                <a:spcPts val="1200"/>
              </a:spcAft>
              <a:buSzPts val="935"/>
              <a:buNone/>
            </a:pPr>
            <a:r>
              <a:rPr lang="en" sz="1545"/>
              <a:t>5. Глухов М. М. Математическая логика. Дискретные функции. Теория алгоритмов // СПб.: Лань, 2012. – 416 с.</a:t>
            </a:r>
            <a:endParaRPr sz="1545"/>
          </a:p>
        </p:txBody>
      </p:sp>
      <p:sp>
        <p:nvSpPr>
          <p:cNvPr id="210" name="Google Shape;210;p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41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rPr lang="en" sz="3600"/>
              <a:t>Спасибо за внимание!</a:t>
            </a:r>
            <a:endParaRPr sz="3600"/>
          </a:p>
        </p:txBody>
      </p:sp>
      <p:sp>
        <p:nvSpPr>
          <p:cNvPr id="216" name="Google Shape;216;p4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Исследование</a:t>
            </a:r>
            <a:endParaRPr/>
          </a:p>
        </p:txBody>
      </p:sp>
      <p:sp>
        <p:nvSpPr>
          <p:cNvPr id="109" name="Google Shape;109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b="1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b="1"/>
              <a:t>Цель исследования </a:t>
            </a:r>
            <a:r>
              <a:rPr lang="en"/>
              <a:t>– выяснить, можно ли использовать логику Хоара 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для верификации программного кода.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endParaRPr/>
          </a:p>
        </p:txBody>
      </p:sp>
      <p:sp>
        <p:nvSpPr>
          <p:cNvPr id="110" name="Google Shape;110;p2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Логика Хоара</a:t>
            </a:r>
            <a:endParaRPr/>
          </a:p>
        </p:txBody>
      </p:sp>
      <p:sp>
        <p:nvSpPr>
          <p:cNvPr id="116" name="Google Shape;116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b="1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b="1"/>
              <a:t>Логика Хоара</a:t>
            </a:r>
            <a:r>
              <a:rPr lang="en"/>
              <a:t> – формальная система с набором логических правил,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"/>
              <a:t>предназначенных для доказательства корректности программ.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0" lvl="0" indent="0" algn="just" rtl="0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SzPts val="1100"/>
              <a:buNone/>
            </a:pPr>
            <a:r>
              <a:rPr lang="en" b="1">
                <a:highlight>
                  <a:srgbClr val="FFFFFF"/>
                </a:highlight>
              </a:rPr>
              <a:t>Цель</a:t>
            </a:r>
            <a:r>
              <a:rPr lang="en">
                <a:highlight>
                  <a:srgbClr val="FFFFFF"/>
                </a:highlight>
              </a:rPr>
              <a:t> </a:t>
            </a:r>
            <a:r>
              <a:rPr lang="en" b="1">
                <a:highlight>
                  <a:srgbClr val="FFFFFF"/>
                </a:highlight>
              </a:rPr>
              <a:t>верификации</a:t>
            </a:r>
            <a:r>
              <a:rPr lang="en">
                <a:highlight>
                  <a:srgbClr val="FFFFFF"/>
                </a:highlight>
              </a:rPr>
              <a:t> </a:t>
            </a:r>
            <a:r>
              <a:rPr lang="en" b="1">
                <a:highlight>
                  <a:srgbClr val="FFFFFF"/>
                </a:highlight>
              </a:rPr>
              <a:t>программы</a:t>
            </a:r>
            <a:r>
              <a:rPr lang="en">
                <a:highlight>
                  <a:srgbClr val="FFFFFF"/>
                </a:highlight>
              </a:rPr>
              <a:t> – это проверка соблюдения</a:t>
            </a:r>
            <a:endParaRPr>
              <a:highlight>
                <a:srgbClr val="FFFFFF"/>
              </a:highlight>
            </a:endParaRPr>
          </a:p>
          <a:p>
            <a:pPr marL="0" lvl="0" indent="0" algn="just" rtl="0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highlight>
                  <a:srgbClr val="FFFFFF"/>
                </a:highlight>
              </a:rPr>
              <a:t>свойств программы при помощи аксиом.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endParaRPr/>
          </a:p>
        </p:txBody>
      </p:sp>
      <p:sp>
        <p:nvSpPr>
          <p:cNvPr id="117" name="Google Shape;117;p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Тройка Хоара</a:t>
            </a:r>
            <a:endParaRPr/>
          </a:p>
        </p:txBody>
      </p:sp>
      <p:sp>
        <p:nvSpPr>
          <p:cNvPr id="123" name="Google Shape;123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70000" lnSpcReduction="10000"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95759"/>
              <a:buNone/>
            </a:pPr>
            <a:r>
              <a:rPr lang="en" sz="2211"/>
              <a:t>Основной характеристикой логики Хоара является </a:t>
            </a:r>
            <a:r>
              <a:rPr lang="en" sz="2211" b="1"/>
              <a:t>тройка Хоара</a:t>
            </a:r>
            <a:r>
              <a:rPr lang="en" sz="2211"/>
              <a:t>.</a:t>
            </a:r>
            <a:endParaRPr sz="2211"/>
          </a:p>
          <a:p>
            <a:pPr marL="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ct val="95759"/>
              <a:buNone/>
            </a:pPr>
            <a:r>
              <a:rPr lang="en" sz="2211" b="1"/>
              <a:t>Тройка</a:t>
            </a:r>
            <a:r>
              <a:rPr lang="en" sz="2211"/>
              <a:t> описывает, как выполнение фрагмента кода изменяет состояние вычисления.</a:t>
            </a:r>
            <a:endParaRPr sz="2211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95759"/>
              <a:buNone/>
            </a:pPr>
            <a:endParaRPr sz="2211"/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95759"/>
              <a:buNone/>
            </a:pPr>
            <a:r>
              <a:rPr lang="en" sz="2211"/>
              <a:t>{P} C {Q}</a:t>
            </a:r>
            <a:endParaRPr sz="2211"/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95759"/>
              <a:buNone/>
            </a:pPr>
            <a:endParaRPr sz="2211"/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49741"/>
              <a:buFont typeface="Arial"/>
              <a:buNone/>
            </a:pPr>
            <a:r>
              <a:rPr lang="en" sz="2211"/>
              <a:t>P и Q – утверждение (предусловие и постусловие),  C – команда</a:t>
            </a:r>
            <a:endParaRPr sz="2211"/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17647"/>
              <a:buNone/>
            </a:pPr>
            <a:endParaRPr/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SzPct val="100840"/>
              <a:buNone/>
            </a:pPr>
            <a:r>
              <a:rPr lang="en" sz="2100" b="1"/>
              <a:t>Если выполнено предусловие, то успешное выполнение команды делает верным постусловие.</a:t>
            </a:r>
            <a:endParaRPr sz="2100" b="1"/>
          </a:p>
        </p:txBody>
      </p:sp>
      <p:sp>
        <p:nvSpPr>
          <p:cNvPr id="124" name="Google Shape;124;p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Аксиомы логики Хоара</a:t>
            </a:r>
            <a:endParaRPr/>
          </a:p>
        </p:txBody>
      </p:sp>
      <p:sp>
        <p:nvSpPr>
          <p:cNvPr id="130" name="Google Shape;130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b="1"/>
              <a:t>Аксиома оператора присваивания</a:t>
            </a:r>
            <a:endParaRPr b="1"/>
          </a:p>
          <a:p>
            <a:pPr marL="45720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45720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Для оператора присваивания в постусловии должен учитываться </a:t>
            </a:r>
            <a:endParaRPr/>
          </a:p>
          <a:p>
            <a:pPr marL="45720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факт, что значение переменной стало другим</a:t>
            </a:r>
            <a:endParaRPr/>
          </a:p>
          <a:p>
            <a:pPr marL="45720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45720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{x + 1 == 43} y := x + 1 {y == 43}</a:t>
            </a:r>
            <a:endParaRPr/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endParaRPr/>
          </a:p>
        </p:txBody>
      </p:sp>
      <p:sp>
        <p:nvSpPr>
          <p:cNvPr id="131" name="Google Shape;131;p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Arial"/>
              <a:buNone/>
            </a:pPr>
            <a:r>
              <a:rPr lang="en"/>
              <a:t>Аксиомы логики Хоара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2. </a:t>
            </a:r>
            <a:r>
              <a:rPr lang="ru-RU" b="1" dirty="0"/>
              <a:t>   </a:t>
            </a:r>
            <a:r>
              <a:rPr lang="en" b="1" dirty="0"/>
              <a:t>Аксиома композиции</a:t>
            </a:r>
            <a:endParaRPr b="1" dirty="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  <a:p>
            <a:pPr marL="45720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highlight>
                  <a:srgbClr val="FFFFFF"/>
                </a:highlight>
              </a:rPr>
              <a:t>Правило композиции Хоара применяется к последовательному выполнению программ </a:t>
            </a:r>
            <a:r>
              <a:rPr lang="en" i="1" dirty="0">
                <a:highlight>
                  <a:srgbClr val="FFFFFF"/>
                </a:highlight>
              </a:rPr>
              <a:t>S </a:t>
            </a:r>
            <a:r>
              <a:rPr lang="en" dirty="0">
                <a:highlight>
                  <a:srgbClr val="FFFFFF"/>
                </a:highlight>
              </a:rPr>
              <a:t>и </a:t>
            </a:r>
            <a:r>
              <a:rPr lang="en" i="1" dirty="0">
                <a:highlight>
                  <a:srgbClr val="FFFFFF"/>
                </a:highlight>
              </a:rPr>
              <a:t>T</a:t>
            </a:r>
            <a:r>
              <a:rPr lang="en" dirty="0">
                <a:highlight>
                  <a:srgbClr val="FFFFFF"/>
                </a:highlight>
              </a:rPr>
              <a:t>:</a:t>
            </a:r>
            <a:endParaRPr dirty="0">
              <a:highlight>
                <a:srgbClr val="FFFFFF"/>
              </a:highlight>
            </a:endParaRPr>
          </a:p>
          <a:p>
            <a:pPr marL="45720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highlight>
                <a:srgbClr val="FFFFFF"/>
              </a:highlight>
            </a:endParaRPr>
          </a:p>
          <a:p>
            <a:pPr marL="45720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highlight>
                <a:srgbClr val="FFFFFF"/>
              </a:highlight>
            </a:endParaRPr>
          </a:p>
          <a:p>
            <a:pPr marL="45720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highlight>
                <a:srgbClr val="FFFFFF"/>
              </a:highlight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highlight>
                <a:srgbClr val="FFFFFF"/>
              </a:highlight>
            </a:endParaRPr>
          </a:p>
        </p:txBody>
      </p:sp>
      <p:pic>
        <p:nvPicPr>
          <p:cNvPr id="138" name="Google Shape;138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87750" y="3520750"/>
            <a:ext cx="2168517" cy="5727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Аксиомы логики Хоара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endParaRPr/>
          </a:p>
        </p:txBody>
      </p:sp>
      <p:sp>
        <p:nvSpPr>
          <p:cNvPr id="145" name="Google Shape;145;p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5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17647"/>
              <a:buNone/>
            </a:pPr>
            <a:r>
              <a:rPr lang="en" b="1" dirty="0"/>
              <a:t> 3. </a:t>
            </a:r>
            <a:r>
              <a:rPr lang="ru-RU" b="1" dirty="0"/>
              <a:t>   </a:t>
            </a:r>
            <a:r>
              <a:rPr lang="en" b="1" dirty="0"/>
              <a:t>Аксиома оператора цикла</a:t>
            </a:r>
            <a:endParaRPr b="1" dirty="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17647"/>
              <a:buNone/>
            </a:pPr>
            <a:endParaRPr lang="ru-RU" dirty="0"/>
          </a:p>
          <a:p>
            <a:pPr marL="4572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17647"/>
              <a:buNone/>
            </a:pPr>
            <a:endParaRPr dirty="0"/>
          </a:p>
          <a:p>
            <a:pPr marL="4572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17647"/>
              <a:buNone/>
            </a:pPr>
            <a:endParaRPr dirty="0"/>
          </a:p>
          <a:p>
            <a:pPr marL="4572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17647"/>
              <a:buNone/>
            </a:pPr>
            <a:endParaRPr dirty="0"/>
          </a:p>
          <a:p>
            <a:pPr marL="0" lvl="0" indent="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61111"/>
              <a:buNone/>
            </a:pPr>
            <a:endParaRPr lang="ru-RU" dirty="0"/>
          </a:p>
          <a:p>
            <a:pPr marL="0" lvl="0" indent="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61111"/>
              <a:buNone/>
            </a:pPr>
            <a:endParaRPr dirty="0"/>
          </a:p>
          <a:p>
            <a:pPr marL="0" lvl="0" indent="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dirty="0"/>
              <a:t>Цикл может выполняться </a:t>
            </a:r>
            <a:r>
              <a:rPr lang="en" b="1" dirty="0"/>
              <a:t>много раз</a:t>
            </a:r>
            <a:r>
              <a:rPr lang="en" dirty="0"/>
              <a:t> и не закончиться =&gt; нужен инвариант цикла.</a:t>
            </a:r>
            <a:endParaRPr dirty="0"/>
          </a:p>
          <a:p>
            <a:pPr marL="4572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endParaRPr dirty="0"/>
          </a:p>
          <a:p>
            <a:pPr marL="4572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b="1" dirty="0"/>
              <a:t>Инвариант цикла (P)</a:t>
            </a:r>
            <a:r>
              <a:rPr lang="en" dirty="0"/>
              <a:t> – это то, что истинно перед его выполнением, истинно после каждого выполнения цикла и, следовательно, истинно и после его окончания.</a:t>
            </a:r>
            <a:endParaRPr dirty="0"/>
          </a:p>
        </p:txBody>
      </p:sp>
      <p:sp>
        <p:nvSpPr>
          <p:cNvPr id="146" name="Google Shape;146;p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pic>
        <p:nvPicPr>
          <p:cNvPr id="147" name="Google Shape;147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14837" y="2212250"/>
            <a:ext cx="3114325" cy="510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Аксиомы логики Хоара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endParaRPr/>
          </a:p>
        </p:txBody>
      </p:sp>
      <p:sp>
        <p:nvSpPr>
          <p:cNvPr id="153" name="Google Shape;153;p3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18"/>
              <a:buNone/>
            </a:pPr>
            <a:r>
              <a:rPr lang="en" b="1"/>
              <a:t>Предусловие</a:t>
            </a:r>
            <a:r>
              <a:rPr lang="en"/>
              <a:t> для оператора цикла – его инвариант цикла.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18"/>
              <a:buNone/>
            </a:pP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18"/>
              <a:buNone/>
            </a:pPr>
            <a:r>
              <a:rPr lang="en" b="1"/>
              <a:t>Постусловие</a:t>
            </a:r>
            <a:r>
              <a:rPr lang="en"/>
              <a:t> для оператора цикла – истинность инварианта и отрицание условия продолжения цикла.</a:t>
            </a:r>
            <a:endParaRPr/>
          </a:p>
        </p:txBody>
      </p:sp>
      <p:sp>
        <p:nvSpPr>
          <p:cNvPr id="154" name="Google Shape;154;p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Пример</a:t>
            </a:r>
            <a:endParaRPr/>
          </a:p>
        </p:txBody>
      </p:sp>
      <p:sp>
        <p:nvSpPr>
          <p:cNvPr id="160" name="Google Shape;160;p3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FF"/>
                </a:solidFill>
                <a:highlight>
                  <a:schemeClr val="lt1"/>
                </a:highlight>
                <a:latin typeface="Consolas"/>
                <a:ea typeface="Consolas"/>
                <a:cs typeface="Consolas"/>
                <a:sym typeface="Consolas"/>
              </a:rPr>
              <a:t>{pre: n &gt;= 0}</a:t>
            </a:r>
            <a:r>
              <a:rPr lang="en" sz="1400">
                <a:solidFill>
                  <a:schemeClr val="dk1"/>
                </a:solidFill>
                <a:highlight>
                  <a:schemeClr val="lt1"/>
                </a:highlight>
                <a:latin typeface="Consolas"/>
                <a:ea typeface="Consolas"/>
                <a:cs typeface="Consolas"/>
                <a:sym typeface="Consolas"/>
              </a:rPr>
              <a:t> // иначе цикл не завершится</a:t>
            </a:r>
            <a:endParaRPr/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highlight>
                  <a:schemeClr val="lt1"/>
                </a:highlight>
                <a:latin typeface="Consolas"/>
                <a:ea typeface="Consolas"/>
                <a:cs typeface="Consolas"/>
                <a:sym typeface="Consolas"/>
              </a:rPr>
              <a:t>sum = 0;</a:t>
            </a:r>
            <a:endParaRPr sz="1400">
              <a:solidFill>
                <a:schemeClr val="dk1"/>
              </a:solidFill>
              <a:highlight>
                <a:schemeClr val="lt1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highlight>
                  <a:schemeClr val="lt1"/>
                </a:highlight>
                <a:latin typeface="Consolas"/>
                <a:ea typeface="Consolas"/>
                <a:cs typeface="Consolas"/>
                <a:sym typeface="Consolas"/>
              </a:rPr>
              <a:t>k = 1;</a:t>
            </a:r>
            <a:endParaRPr sz="1400">
              <a:solidFill>
                <a:schemeClr val="dk1"/>
              </a:solidFill>
              <a:highlight>
                <a:schemeClr val="lt1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FF"/>
                </a:solidFill>
                <a:highlight>
                  <a:schemeClr val="lt1"/>
                </a:highlight>
                <a:latin typeface="Consolas"/>
                <a:ea typeface="Consolas"/>
                <a:cs typeface="Consolas"/>
                <a:sym typeface="Consolas"/>
              </a:rPr>
              <a:t>{inv: sum = 1 + 2 + … + k - 1}</a:t>
            </a:r>
            <a:endParaRPr sz="1400">
              <a:solidFill>
                <a:srgbClr val="0000FF"/>
              </a:solidFill>
              <a:highlight>
                <a:schemeClr val="lt1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FF"/>
                </a:solidFill>
                <a:highlight>
                  <a:schemeClr val="lt1"/>
                </a:highlight>
                <a:latin typeface="Consolas"/>
                <a:ea typeface="Consolas"/>
                <a:cs typeface="Consolas"/>
                <a:sym typeface="Consolas"/>
              </a:rPr>
              <a:t>{n + 1 &gt;= 0 ∧ sum = 1 + 2 + … + k - 1}</a:t>
            </a:r>
            <a:endParaRPr sz="1400">
              <a:solidFill>
                <a:srgbClr val="0000FF"/>
              </a:solidFill>
              <a:highlight>
                <a:schemeClr val="lt1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highlight>
                  <a:schemeClr val="lt1"/>
                </a:highlight>
                <a:latin typeface="Consolas"/>
                <a:ea typeface="Consolas"/>
                <a:cs typeface="Consolas"/>
                <a:sym typeface="Consolas"/>
              </a:rPr>
              <a:t>while (k != n + 1) {</a:t>
            </a:r>
            <a:endParaRPr sz="1400">
              <a:solidFill>
                <a:schemeClr val="dk1"/>
              </a:solidFill>
              <a:highlight>
                <a:schemeClr val="lt1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FF"/>
                </a:solidFill>
                <a:highlight>
                  <a:schemeClr val="lt1"/>
                </a:highlight>
                <a:latin typeface="Consolas"/>
                <a:ea typeface="Consolas"/>
                <a:cs typeface="Consolas"/>
                <a:sym typeface="Consolas"/>
              </a:rPr>
              <a:t>{inv: sum = 1 + 2 + … + k - 1}</a:t>
            </a:r>
            <a:endParaRPr sz="1400">
              <a:solidFill>
                <a:srgbClr val="0000FF"/>
              </a:solidFill>
              <a:highlight>
                <a:schemeClr val="lt1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highlight>
                  <a:schemeClr val="lt1"/>
                </a:highlight>
                <a:latin typeface="Consolas"/>
                <a:ea typeface="Consolas"/>
                <a:cs typeface="Consolas"/>
                <a:sym typeface="Consolas"/>
              </a:rPr>
              <a:t>sum = sum + k;</a:t>
            </a:r>
            <a:endParaRPr sz="1400">
              <a:solidFill>
                <a:schemeClr val="dk1"/>
              </a:solidFill>
              <a:highlight>
                <a:schemeClr val="lt1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FF"/>
                </a:solidFill>
                <a:highlight>
                  <a:schemeClr val="lt1"/>
                </a:highlight>
                <a:latin typeface="Consolas"/>
                <a:ea typeface="Consolas"/>
                <a:cs typeface="Consolas"/>
                <a:sym typeface="Consolas"/>
              </a:rPr>
              <a:t>{sum = 1 + 2 + … + k}</a:t>
            </a:r>
            <a:endParaRPr sz="1400">
              <a:solidFill>
                <a:srgbClr val="0000FF"/>
              </a:solidFill>
              <a:highlight>
                <a:schemeClr val="lt1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highlight>
                  <a:schemeClr val="lt1"/>
                </a:highlight>
                <a:latin typeface="Consolas"/>
                <a:ea typeface="Consolas"/>
                <a:cs typeface="Consolas"/>
                <a:sym typeface="Consolas"/>
              </a:rPr>
              <a:t>k = k + 1;</a:t>
            </a:r>
            <a:endParaRPr sz="1400">
              <a:solidFill>
                <a:schemeClr val="dk1"/>
              </a:solidFill>
              <a:highlight>
                <a:schemeClr val="lt1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FF"/>
                </a:solidFill>
                <a:highlight>
                  <a:schemeClr val="lt1"/>
                </a:highlight>
                <a:latin typeface="Consolas"/>
                <a:ea typeface="Consolas"/>
                <a:cs typeface="Consolas"/>
                <a:sym typeface="Consolas"/>
              </a:rPr>
              <a:t>{inv: sum = 1 + 2 + … + k - 1}</a:t>
            </a:r>
            <a:endParaRPr sz="1400">
              <a:solidFill>
                <a:srgbClr val="0000FF"/>
              </a:solidFill>
              <a:highlight>
                <a:schemeClr val="lt1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highlight>
                  <a:schemeClr val="lt1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400">
              <a:solidFill>
                <a:schemeClr val="dk1"/>
              </a:solidFill>
              <a:highlight>
                <a:schemeClr val="lt1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FF"/>
                </a:solidFill>
                <a:highlight>
                  <a:schemeClr val="lt1"/>
                </a:highlight>
                <a:latin typeface="Consolas"/>
                <a:ea typeface="Consolas"/>
                <a:cs typeface="Consolas"/>
                <a:sym typeface="Consolas"/>
              </a:rPr>
              <a:t>{inv: sum = 1 + 2 + … + k - 1}</a:t>
            </a:r>
            <a:endParaRPr sz="1400">
              <a:solidFill>
                <a:srgbClr val="0000FF"/>
              </a:solidFill>
              <a:highlight>
                <a:schemeClr val="lt1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FF"/>
                </a:solidFill>
                <a:highlight>
                  <a:schemeClr val="lt1"/>
                </a:highlight>
                <a:latin typeface="Consolas"/>
                <a:ea typeface="Consolas"/>
                <a:cs typeface="Consolas"/>
                <a:sym typeface="Consolas"/>
              </a:rPr>
              <a:t>{sum = 1 + 2 + … + k - 1 ∧ k = n + 1} → {post: sum = 1 + 2 + … + n}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161" name="Google Shape;161;p3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831</Words>
  <Application>Microsoft Office PowerPoint</Application>
  <PresentationFormat>Экран (16:9)</PresentationFormat>
  <Paragraphs>141</Paragraphs>
  <Slides>17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Consolas</vt:lpstr>
      <vt:lpstr>Simple Light</vt:lpstr>
      <vt:lpstr>Simple Light</vt:lpstr>
      <vt:lpstr>Исследование возможности  применения логики Хоара для верификации программного кода</vt:lpstr>
      <vt:lpstr>Исследование</vt:lpstr>
      <vt:lpstr>Логика Хоара</vt:lpstr>
      <vt:lpstr>Тройка Хоара</vt:lpstr>
      <vt:lpstr>Аксиомы логики Хоара</vt:lpstr>
      <vt:lpstr>Аксиомы логики Хоара </vt:lpstr>
      <vt:lpstr>Аксиомы логики Хоара </vt:lpstr>
      <vt:lpstr>Аксиомы логики Хоара </vt:lpstr>
      <vt:lpstr>Пример</vt:lpstr>
      <vt:lpstr>Критерий правильности программы</vt:lpstr>
      <vt:lpstr>Пример использования критерия</vt:lpstr>
      <vt:lpstr>Модульное тестирование</vt:lpstr>
      <vt:lpstr>Модульное тестирование </vt:lpstr>
      <vt:lpstr>Пример</vt:lpstr>
      <vt:lpstr>Заключение</vt:lpstr>
      <vt:lpstr>Библиографический список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Исследование возможности  применения  логики Хоара для верификации программного кода</dc:title>
  <cp:lastModifiedBy>Ivan Dolgushin</cp:lastModifiedBy>
  <cp:revision>6</cp:revision>
  <dcterms:modified xsi:type="dcterms:W3CDTF">2023-05-16T15:16:51Z</dcterms:modified>
</cp:coreProperties>
</file>