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9" r:id="rId11"/>
    <p:sldId id="270" r:id="rId12"/>
    <p:sldId id="264" r:id="rId13"/>
    <p:sldId id="265" r:id="rId14"/>
    <p:sldId id="271" r:id="rId15"/>
    <p:sldId id="266" r:id="rId16"/>
    <p:sldId id="272" r:id="rId17"/>
    <p:sldId id="26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5E8"/>
    <a:srgbClr val="E6D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&#1051;&#1080;&#1089;&#1090;%20Microsoft%20Office%20Excel%20(2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47858648843168"/>
          <c:y val="0.10360571734254316"/>
          <c:w val="0.52462110583979782"/>
          <c:h val="0.7037805911924897"/>
        </c:manualLayout>
      </c:layout>
      <c:scatterChart>
        <c:scatterStyle val="lineMarker"/>
        <c:varyColors val="0"/>
        <c:ser>
          <c:idx val="1"/>
          <c:order val="0"/>
          <c:tx>
            <c:v>Образцы тканей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trendline>
            <c:spPr>
              <a:ln w="25400" cap="rnd">
                <a:solidFill>
                  <a:schemeClr val="accent2"/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8.6144926585149759E-2"/>
                  <c:y val="8.4795047222196898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64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Лист1!$E$23:$E$30</c:f>
              <c:numCache>
                <c:formatCode>0</c:formatCode>
                <c:ptCount val="8"/>
                <c:pt idx="0">
                  <c:v>8.4</c:v>
                </c:pt>
                <c:pt idx="1">
                  <c:v>8.9</c:v>
                </c:pt>
                <c:pt idx="2">
                  <c:v>12.4</c:v>
                </c:pt>
                <c:pt idx="3">
                  <c:v>18.3</c:v>
                </c:pt>
                <c:pt idx="4">
                  <c:v>19.7</c:v>
                </c:pt>
                <c:pt idx="5">
                  <c:v>21.3</c:v>
                </c:pt>
                <c:pt idx="6">
                  <c:v>27.257449482991191</c:v>
                </c:pt>
              </c:numCache>
            </c:numRef>
          </c:xVal>
          <c:yVal>
            <c:numRef>
              <c:f>Лист1!$F$23:$F$29</c:f>
              <c:numCache>
                <c:formatCode>General</c:formatCode>
                <c:ptCount val="7"/>
                <c:pt idx="0">
                  <c:v>83</c:v>
                </c:pt>
                <c:pt idx="1">
                  <c:v>90</c:v>
                </c:pt>
                <c:pt idx="2">
                  <c:v>104</c:v>
                </c:pt>
                <c:pt idx="3">
                  <c:v>117</c:v>
                </c:pt>
                <c:pt idx="4">
                  <c:v>182</c:v>
                </c:pt>
                <c:pt idx="5">
                  <c:v>287</c:v>
                </c:pt>
                <c:pt idx="6">
                  <c:v>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D9-46DF-BE28-CB225B42A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16704"/>
        <c:axId val="93286784"/>
      </c:scatterChart>
      <c:valAx>
        <c:axId val="13416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286784"/>
        <c:crosses val="autoZero"/>
        <c:crossBetween val="midCat"/>
      </c:valAx>
      <c:valAx>
        <c:axId val="9328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16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8293340687733393"/>
          <c:y val="2.344442859918006E-2"/>
          <c:w val="0.43233296778003077"/>
          <c:h val="5.83661685888719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aseline="0" dirty="0">
                <a:latin typeface="+mj-lt"/>
              </a:rPr>
              <a:t>Результат работы базового алгоритма</a:t>
            </a:r>
          </a:p>
        </c:rich>
      </c:tx>
      <c:layout>
        <c:manualLayout>
          <c:xMode val="edge"/>
          <c:yMode val="edge"/>
          <c:x val="0.16973342194122185"/>
          <c:y val="2.9479913965076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Значения воздухопроницаемости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Лист4!$A$1:$A$32</c:f>
              <c:strCache>
                <c:ptCount val="32"/>
                <c:pt idx="0">
                  <c:v>194.jpg</c:v>
                </c:pt>
                <c:pt idx="1">
                  <c:v>195.jpg</c:v>
                </c:pt>
                <c:pt idx="2">
                  <c:v>196.jpg</c:v>
                </c:pt>
                <c:pt idx="3">
                  <c:v>197.jpg</c:v>
                </c:pt>
                <c:pt idx="4">
                  <c:v>198.jpg</c:v>
                </c:pt>
                <c:pt idx="5">
                  <c:v>199.jpg</c:v>
                </c:pt>
                <c:pt idx="6">
                  <c:v>200.jpg</c:v>
                </c:pt>
                <c:pt idx="7">
                  <c:v>201.jpg</c:v>
                </c:pt>
                <c:pt idx="8">
                  <c:v>202.jpg</c:v>
                </c:pt>
                <c:pt idx="9">
                  <c:v>204.jpg</c:v>
                </c:pt>
                <c:pt idx="10">
                  <c:v>205.jpg</c:v>
                </c:pt>
                <c:pt idx="11">
                  <c:v>206.jpg</c:v>
                </c:pt>
                <c:pt idx="12">
                  <c:v>207.jpg</c:v>
                </c:pt>
                <c:pt idx="13">
                  <c:v>208.jpg</c:v>
                </c:pt>
                <c:pt idx="14">
                  <c:v>209.jpg</c:v>
                </c:pt>
                <c:pt idx="15">
                  <c:v>210.jpg</c:v>
                </c:pt>
                <c:pt idx="16">
                  <c:v>4.jpg</c:v>
                </c:pt>
                <c:pt idx="17">
                  <c:v>5.jpg</c:v>
                </c:pt>
                <c:pt idx="18">
                  <c:v>6.jpg</c:v>
                </c:pt>
                <c:pt idx="19">
                  <c:v>9.jpg</c:v>
                </c:pt>
                <c:pt idx="20">
                  <c:v>19.jpg</c:v>
                </c:pt>
                <c:pt idx="21">
                  <c:v>73.jpg</c:v>
                </c:pt>
                <c:pt idx="22">
                  <c:v>75.jpg</c:v>
                </c:pt>
                <c:pt idx="23">
                  <c:v>76.jpg</c:v>
                </c:pt>
                <c:pt idx="24">
                  <c:v>77.jpg</c:v>
                </c:pt>
                <c:pt idx="25">
                  <c:v>79.jpg</c:v>
                </c:pt>
                <c:pt idx="26">
                  <c:v>83.jpg</c:v>
                </c:pt>
                <c:pt idx="27">
                  <c:v>84.jpg</c:v>
                </c:pt>
                <c:pt idx="28">
                  <c:v>89.jpg</c:v>
                </c:pt>
                <c:pt idx="29">
                  <c:v>95.jpg</c:v>
                </c:pt>
                <c:pt idx="30">
                  <c:v>96.jpg</c:v>
                </c:pt>
                <c:pt idx="31">
                  <c:v>120.jpg</c:v>
                </c:pt>
              </c:strCache>
            </c:strRef>
          </c:cat>
          <c:val>
            <c:numRef>
              <c:f>Лист4!$B$1:$B$32</c:f>
              <c:numCache>
                <c:formatCode>General</c:formatCode>
                <c:ptCount val="32"/>
                <c:pt idx="0">
                  <c:v>77</c:v>
                </c:pt>
                <c:pt idx="1">
                  <c:v>352</c:v>
                </c:pt>
                <c:pt idx="2">
                  <c:v>292</c:v>
                </c:pt>
                <c:pt idx="3">
                  <c:v>242</c:v>
                </c:pt>
                <c:pt idx="4">
                  <c:v>420</c:v>
                </c:pt>
                <c:pt idx="5">
                  <c:v>123</c:v>
                </c:pt>
                <c:pt idx="6">
                  <c:v>256</c:v>
                </c:pt>
                <c:pt idx="7">
                  <c:v>92</c:v>
                </c:pt>
                <c:pt idx="8">
                  <c:v>338</c:v>
                </c:pt>
                <c:pt idx="9">
                  <c:v>448</c:v>
                </c:pt>
                <c:pt idx="10">
                  <c:v>230</c:v>
                </c:pt>
                <c:pt idx="11">
                  <c:v>35</c:v>
                </c:pt>
                <c:pt idx="12">
                  <c:v>504</c:v>
                </c:pt>
                <c:pt idx="13">
                  <c:v>1150</c:v>
                </c:pt>
                <c:pt idx="14">
                  <c:v>232</c:v>
                </c:pt>
                <c:pt idx="15">
                  <c:v>532</c:v>
                </c:pt>
                <c:pt idx="16">
                  <c:v>89</c:v>
                </c:pt>
                <c:pt idx="17">
                  <c:v>115</c:v>
                </c:pt>
                <c:pt idx="18">
                  <c:v>167</c:v>
                </c:pt>
                <c:pt idx="19">
                  <c:v>960</c:v>
                </c:pt>
                <c:pt idx="20">
                  <c:v>41</c:v>
                </c:pt>
                <c:pt idx="21">
                  <c:v>390</c:v>
                </c:pt>
                <c:pt idx="22">
                  <c:v>860</c:v>
                </c:pt>
                <c:pt idx="23">
                  <c:v>220</c:v>
                </c:pt>
                <c:pt idx="24">
                  <c:v>166</c:v>
                </c:pt>
                <c:pt idx="25">
                  <c:v>860</c:v>
                </c:pt>
                <c:pt idx="26">
                  <c:v>735</c:v>
                </c:pt>
                <c:pt idx="27">
                  <c:v>79</c:v>
                </c:pt>
                <c:pt idx="28">
                  <c:v>210</c:v>
                </c:pt>
                <c:pt idx="29">
                  <c:v>232</c:v>
                </c:pt>
                <c:pt idx="30">
                  <c:v>174</c:v>
                </c:pt>
                <c:pt idx="31">
                  <c:v>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06-4F62-A4CA-B7B559464F25}"/>
            </c:ext>
          </c:extLst>
        </c:ser>
        <c:ser>
          <c:idx val="1"/>
          <c:order val="1"/>
          <c:tx>
            <c:v>Расчитанные значения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Лист4!$A$1:$A$32</c:f>
              <c:strCache>
                <c:ptCount val="32"/>
                <c:pt idx="0">
                  <c:v>194.jpg</c:v>
                </c:pt>
                <c:pt idx="1">
                  <c:v>195.jpg</c:v>
                </c:pt>
                <c:pt idx="2">
                  <c:v>196.jpg</c:v>
                </c:pt>
                <c:pt idx="3">
                  <c:v>197.jpg</c:v>
                </c:pt>
                <c:pt idx="4">
                  <c:v>198.jpg</c:v>
                </c:pt>
                <c:pt idx="5">
                  <c:v>199.jpg</c:v>
                </c:pt>
                <c:pt idx="6">
                  <c:v>200.jpg</c:v>
                </c:pt>
                <c:pt idx="7">
                  <c:v>201.jpg</c:v>
                </c:pt>
                <c:pt idx="8">
                  <c:v>202.jpg</c:v>
                </c:pt>
                <c:pt idx="9">
                  <c:v>204.jpg</c:v>
                </c:pt>
                <c:pt idx="10">
                  <c:v>205.jpg</c:v>
                </c:pt>
                <c:pt idx="11">
                  <c:v>206.jpg</c:v>
                </c:pt>
                <c:pt idx="12">
                  <c:v>207.jpg</c:v>
                </c:pt>
                <c:pt idx="13">
                  <c:v>208.jpg</c:v>
                </c:pt>
                <c:pt idx="14">
                  <c:v>209.jpg</c:v>
                </c:pt>
                <c:pt idx="15">
                  <c:v>210.jpg</c:v>
                </c:pt>
                <c:pt idx="16">
                  <c:v>4.jpg</c:v>
                </c:pt>
                <c:pt idx="17">
                  <c:v>5.jpg</c:v>
                </c:pt>
                <c:pt idx="18">
                  <c:v>6.jpg</c:v>
                </c:pt>
                <c:pt idx="19">
                  <c:v>9.jpg</c:v>
                </c:pt>
                <c:pt idx="20">
                  <c:v>19.jpg</c:v>
                </c:pt>
                <c:pt idx="21">
                  <c:v>73.jpg</c:v>
                </c:pt>
                <c:pt idx="22">
                  <c:v>75.jpg</c:v>
                </c:pt>
                <c:pt idx="23">
                  <c:v>76.jpg</c:v>
                </c:pt>
                <c:pt idx="24">
                  <c:v>77.jpg</c:v>
                </c:pt>
                <c:pt idx="25">
                  <c:v>79.jpg</c:v>
                </c:pt>
                <c:pt idx="26">
                  <c:v>83.jpg</c:v>
                </c:pt>
                <c:pt idx="27">
                  <c:v>84.jpg</c:v>
                </c:pt>
                <c:pt idx="28">
                  <c:v>89.jpg</c:v>
                </c:pt>
                <c:pt idx="29">
                  <c:v>95.jpg</c:v>
                </c:pt>
                <c:pt idx="30">
                  <c:v>96.jpg</c:v>
                </c:pt>
                <c:pt idx="31">
                  <c:v>120.jpg</c:v>
                </c:pt>
              </c:strCache>
            </c:strRef>
          </c:cat>
          <c:val>
            <c:numRef>
              <c:f>Лист4!$C$1:$C$32</c:f>
              <c:numCache>
                <c:formatCode>General</c:formatCode>
                <c:ptCount val="32"/>
                <c:pt idx="0">
                  <c:v>0</c:v>
                </c:pt>
                <c:pt idx="1">
                  <c:v>40</c:v>
                </c:pt>
                <c:pt idx="2">
                  <c:v>260</c:v>
                </c:pt>
                <c:pt idx="3">
                  <c:v>130</c:v>
                </c:pt>
                <c:pt idx="4">
                  <c:v>400</c:v>
                </c:pt>
                <c:pt idx="5">
                  <c:v>120</c:v>
                </c:pt>
                <c:pt idx="6">
                  <c:v>100</c:v>
                </c:pt>
                <c:pt idx="7">
                  <c:v>120</c:v>
                </c:pt>
                <c:pt idx="8">
                  <c:v>230</c:v>
                </c:pt>
                <c:pt idx="9">
                  <c:v>440</c:v>
                </c:pt>
                <c:pt idx="10">
                  <c:v>190</c:v>
                </c:pt>
                <c:pt idx="11">
                  <c:v>600</c:v>
                </c:pt>
                <c:pt idx="12">
                  <c:v>361</c:v>
                </c:pt>
                <c:pt idx="13">
                  <c:v>409</c:v>
                </c:pt>
                <c:pt idx="14">
                  <c:v>10</c:v>
                </c:pt>
                <c:pt idx="15">
                  <c:v>200</c:v>
                </c:pt>
                <c:pt idx="16">
                  <c:v>170</c:v>
                </c:pt>
                <c:pt idx="17">
                  <c:v>90</c:v>
                </c:pt>
                <c:pt idx="18">
                  <c:v>100</c:v>
                </c:pt>
                <c:pt idx="19">
                  <c:v>647</c:v>
                </c:pt>
                <c:pt idx="20">
                  <c:v>100</c:v>
                </c:pt>
                <c:pt idx="21">
                  <c:v>242</c:v>
                </c:pt>
                <c:pt idx="22">
                  <c:v>230</c:v>
                </c:pt>
                <c:pt idx="23">
                  <c:v>230</c:v>
                </c:pt>
                <c:pt idx="24">
                  <c:v>400</c:v>
                </c:pt>
                <c:pt idx="25">
                  <c:v>260</c:v>
                </c:pt>
                <c:pt idx="26">
                  <c:v>300</c:v>
                </c:pt>
                <c:pt idx="27">
                  <c:v>250</c:v>
                </c:pt>
                <c:pt idx="28">
                  <c:v>180</c:v>
                </c:pt>
                <c:pt idx="29">
                  <c:v>242</c:v>
                </c:pt>
                <c:pt idx="30">
                  <c:v>190</c:v>
                </c:pt>
                <c:pt idx="31">
                  <c:v>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06-4F62-A4CA-B7B559464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7765456"/>
        <c:axId val="1317765872"/>
      </c:barChart>
      <c:catAx>
        <c:axId val="131776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7765872"/>
        <c:crosses val="autoZero"/>
        <c:auto val="1"/>
        <c:lblAlgn val="ctr"/>
        <c:lblOffset val="100"/>
        <c:noMultiLvlLbl val="0"/>
      </c:catAx>
      <c:valAx>
        <c:axId val="131776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776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5545526301268417"/>
          <c:y val="0.91179911504548039"/>
          <c:w val="0.63211308495887952"/>
          <c:h val="6.56633859123414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r>
              <a:rPr lang="ru-RU" sz="2400" baseline="0" dirty="0">
                <a:latin typeface="Calibri Light" panose="020F0302020204030204" pitchFamily="34" charset="0"/>
              </a:rPr>
              <a:t>Результат работы базового алгоритма на разреженных материалах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Значения воздухопроницаемости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Лист8!$A$2:$A$12</c:f>
              <c:strCache>
                <c:ptCount val="11"/>
                <c:pt idx="0">
                  <c:v>196-2.jpg</c:v>
                </c:pt>
                <c:pt idx="1">
                  <c:v>198-2.jpg</c:v>
                </c:pt>
                <c:pt idx="2">
                  <c:v>199.jpg</c:v>
                </c:pt>
                <c:pt idx="3">
                  <c:v>201.jpg</c:v>
                </c:pt>
                <c:pt idx="4">
                  <c:v>205.jpg</c:v>
                </c:pt>
                <c:pt idx="5">
                  <c:v>5-3.jpg</c:v>
                </c:pt>
                <c:pt idx="6">
                  <c:v>76.jpg</c:v>
                </c:pt>
                <c:pt idx="7">
                  <c:v>89.jpg</c:v>
                </c:pt>
                <c:pt idx="8">
                  <c:v>95-2.jpg</c:v>
                </c:pt>
                <c:pt idx="9">
                  <c:v>96-2.jpg</c:v>
                </c:pt>
                <c:pt idx="10">
                  <c:v>120-3.jpg</c:v>
                </c:pt>
              </c:strCache>
            </c:strRef>
          </c:cat>
          <c:val>
            <c:numRef>
              <c:f>Лист8!$B$2:$B$12</c:f>
              <c:numCache>
                <c:formatCode>General</c:formatCode>
                <c:ptCount val="11"/>
                <c:pt idx="0">
                  <c:v>292</c:v>
                </c:pt>
                <c:pt idx="1">
                  <c:v>420</c:v>
                </c:pt>
                <c:pt idx="2">
                  <c:v>123</c:v>
                </c:pt>
                <c:pt idx="3">
                  <c:v>92</c:v>
                </c:pt>
                <c:pt idx="4">
                  <c:v>230</c:v>
                </c:pt>
                <c:pt idx="5">
                  <c:v>115</c:v>
                </c:pt>
                <c:pt idx="6">
                  <c:v>220</c:v>
                </c:pt>
                <c:pt idx="7">
                  <c:v>210</c:v>
                </c:pt>
                <c:pt idx="8">
                  <c:v>232</c:v>
                </c:pt>
                <c:pt idx="9">
                  <c:v>174</c:v>
                </c:pt>
                <c:pt idx="10">
                  <c:v>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C1-42FC-83C2-2F15A5EF3D77}"/>
            </c:ext>
          </c:extLst>
        </c:ser>
        <c:ser>
          <c:idx val="1"/>
          <c:order val="1"/>
          <c:tx>
            <c:v>Расчитанные значения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Лист8!$A$2:$A$12</c:f>
              <c:strCache>
                <c:ptCount val="11"/>
                <c:pt idx="0">
                  <c:v>196-2.jpg</c:v>
                </c:pt>
                <c:pt idx="1">
                  <c:v>198-2.jpg</c:v>
                </c:pt>
                <c:pt idx="2">
                  <c:v>199.jpg</c:v>
                </c:pt>
                <c:pt idx="3">
                  <c:v>201.jpg</c:v>
                </c:pt>
                <c:pt idx="4">
                  <c:v>205.jpg</c:v>
                </c:pt>
                <c:pt idx="5">
                  <c:v>5-3.jpg</c:v>
                </c:pt>
                <c:pt idx="6">
                  <c:v>76.jpg</c:v>
                </c:pt>
                <c:pt idx="7">
                  <c:v>89.jpg</c:v>
                </c:pt>
                <c:pt idx="8">
                  <c:v>95-2.jpg</c:v>
                </c:pt>
                <c:pt idx="9">
                  <c:v>96-2.jpg</c:v>
                </c:pt>
                <c:pt idx="10">
                  <c:v>120-3.jpg</c:v>
                </c:pt>
              </c:strCache>
            </c:strRef>
          </c:cat>
          <c:val>
            <c:numRef>
              <c:f>Лист8!$C$2:$C$12</c:f>
              <c:numCache>
                <c:formatCode>General</c:formatCode>
                <c:ptCount val="11"/>
                <c:pt idx="0">
                  <c:v>260</c:v>
                </c:pt>
                <c:pt idx="1">
                  <c:v>400</c:v>
                </c:pt>
                <c:pt idx="2">
                  <c:v>120</c:v>
                </c:pt>
                <c:pt idx="3">
                  <c:v>120</c:v>
                </c:pt>
                <c:pt idx="4">
                  <c:v>190</c:v>
                </c:pt>
                <c:pt idx="5">
                  <c:v>90</c:v>
                </c:pt>
                <c:pt idx="6">
                  <c:v>230</c:v>
                </c:pt>
                <c:pt idx="7">
                  <c:v>180</c:v>
                </c:pt>
                <c:pt idx="8">
                  <c:v>242</c:v>
                </c:pt>
                <c:pt idx="9">
                  <c:v>190</c:v>
                </c:pt>
                <c:pt idx="10">
                  <c:v>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C1-42FC-83C2-2F15A5EF3D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0924880"/>
        <c:axId val="137092529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Лист8!$D$1</c15:sqref>
                        </c15:formulaRef>
                      </c:ext>
                    </c:extLst>
                    <c:strCache>
                      <c:ptCount val="1"/>
                      <c:pt idx="0">
                        <c:v>2 алгоритм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Лист8!$A$2:$A$12</c15:sqref>
                        </c15:formulaRef>
                      </c:ext>
                    </c:extLst>
                    <c:strCache>
                      <c:ptCount val="11"/>
                      <c:pt idx="0">
                        <c:v>196-2.jpg</c:v>
                      </c:pt>
                      <c:pt idx="1">
                        <c:v>198-2.jpg</c:v>
                      </c:pt>
                      <c:pt idx="2">
                        <c:v>199.jpg</c:v>
                      </c:pt>
                      <c:pt idx="3">
                        <c:v>201.jpg</c:v>
                      </c:pt>
                      <c:pt idx="4">
                        <c:v>205.jpg</c:v>
                      </c:pt>
                      <c:pt idx="5">
                        <c:v>5-3.jpg</c:v>
                      </c:pt>
                      <c:pt idx="6">
                        <c:v>76.jpg</c:v>
                      </c:pt>
                      <c:pt idx="7">
                        <c:v>89.jpg</c:v>
                      </c:pt>
                      <c:pt idx="8">
                        <c:v>95-2.jpg</c:v>
                      </c:pt>
                      <c:pt idx="9">
                        <c:v>96-2.jpg</c:v>
                      </c:pt>
                      <c:pt idx="10">
                        <c:v>120-3.jpg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Лист8!$D$2:$D$12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100</c:v>
                      </c:pt>
                      <c:pt idx="1">
                        <c:v>180</c:v>
                      </c:pt>
                      <c:pt idx="2">
                        <c:v>183</c:v>
                      </c:pt>
                      <c:pt idx="3">
                        <c:v>79</c:v>
                      </c:pt>
                      <c:pt idx="4">
                        <c:v>203</c:v>
                      </c:pt>
                      <c:pt idx="5">
                        <c:v>184</c:v>
                      </c:pt>
                      <c:pt idx="6">
                        <c:v>165</c:v>
                      </c:pt>
                      <c:pt idx="7">
                        <c:v>149</c:v>
                      </c:pt>
                      <c:pt idx="8">
                        <c:v>55</c:v>
                      </c:pt>
                      <c:pt idx="9">
                        <c:v>48</c:v>
                      </c:pt>
                      <c:pt idx="10">
                        <c:v>106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93C1-42FC-83C2-2F15A5EF3D7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Лист8!$E$1</c15:sqref>
                        </c15:formulaRef>
                      </c:ext>
                    </c:extLst>
                    <c:strCache>
                      <c:ptCount val="1"/>
                      <c:pt idx="0">
                        <c:v>3 алгоритм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Лист8!$A$2:$A$12</c15:sqref>
                        </c15:formulaRef>
                      </c:ext>
                    </c:extLst>
                    <c:strCache>
                      <c:ptCount val="11"/>
                      <c:pt idx="0">
                        <c:v>196-2.jpg</c:v>
                      </c:pt>
                      <c:pt idx="1">
                        <c:v>198-2.jpg</c:v>
                      </c:pt>
                      <c:pt idx="2">
                        <c:v>199.jpg</c:v>
                      </c:pt>
                      <c:pt idx="3">
                        <c:v>201.jpg</c:v>
                      </c:pt>
                      <c:pt idx="4">
                        <c:v>205.jpg</c:v>
                      </c:pt>
                      <c:pt idx="5">
                        <c:v>5-3.jpg</c:v>
                      </c:pt>
                      <c:pt idx="6">
                        <c:v>76.jpg</c:v>
                      </c:pt>
                      <c:pt idx="7">
                        <c:v>89.jpg</c:v>
                      </c:pt>
                      <c:pt idx="8">
                        <c:v>95-2.jpg</c:v>
                      </c:pt>
                      <c:pt idx="9">
                        <c:v>96-2.jpg</c:v>
                      </c:pt>
                      <c:pt idx="10">
                        <c:v>120-3.jpg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Лист8!$E$2:$E$12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278</c:v>
                      </c:pt>
                      <c:pt idx="1">
                        <c:v>373</c:v>
                      </c:pt>
                      <c:pt idx="2">
                        <c:v>123</c:v>
                      </c:pt>
                      <c:pt idx="3">
                        <c:v>123</c:v>
                      </c:pt>
                      <c:pt idx="4">
                        <c:v>171</c:v>
                      </c:pt>
                      <c:pt idx="5">
                        <c:v>87</c:v>
                      </c:pt>
                      <c:pt idx="6">
                        <c:v>230</c:v>
                      </c:pt>
                      <c:pt idx="7">
                        <c:v>159</c:v>
                      </c:pt>
                      <c:pt idx="8">
                        <c:v>242</c:v>
                      </c:pt>
                      <c:pt idx="9">
                        <c:v>194</c:v>
                      </c:pt>
                      <c:pt idx="10">
                        <c:v>624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3C1-42FC-83C2-2F15A5EF3D77}"/>
                  </c:ext>
                </c:extLst>
              </c15:ser>
            </c15:filteredBarSeries>
          </c:ext>
        </c:extLst>
      </c:barChart>
      <c:catAx>
        <c:axId val="137092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0925296"/>
        <c:crosses val="autoZero"/>
        <c:auto val="1"/>
        <c:lblAlgn val="ctr"/>
        <c:lblOffset val="100"/>
        <c:noMultiLvlLbl val="0"/>
      </c:catAx>
      <c:valAx>
        <c:axId val="137092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092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r>
              <a:rPr lang="ru-RU" sz="2400" baseline="0">
                <a:latin typeface="Calibri Light" panose="020F0302020204030204" pitchFamily="34" charset="0"/>
              </a:rPr>
              <a:t>Результат работы второго алгоритма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Значения воздухопроницаемости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Лист5!$A$1:$A$11</c:f>
              <c:strCache>
                <c:ptCount val="11"/>
                <c:pt idx="0">
                  <c:v>196-2.jpg</c:v>
                </c:pt>
                <c:pt idx="1">
                  <c:v>198-2.jpg</c:v>
                </c:pt>
                <c:pt idx="2">
                  <c:v>199.jpg</c:v>
                </c:pt>
                <c:pt idx="3">
                  <c:v>201.jpg</c:v>
                </c:pt>
                <c:pt idx="4">
                  <c:v>205.jpg</c:v>
                </c:pt>
                <c:pt idx="5">
                  <c:v>5-3.jpg</c:v>
                </c:pt>
                <c:pt idx="6">
                  <c:v>76.jpg</c:v>
                </c:pt>
                <c:pt idx="7">
                  <c:v>89.jpg</c:v>
                </c:pt>
                <c:pt idx="8">
                  <c:v>95-2.jpg</c:v>
                </c:pt>
                <c:pt idx="9">
                  <c:v>96-2.jpg</c:v>
                </c:pt>
                <c:pt idx="10">
                  <c:v>120-3.jpg</c:v>
                </c:pt>
              </c:strCache>
            </c:strRef>
          </c:cat>
          <c:val>
            <c:numRef>
              <c:f>Лист5!$B$1:$B$11</c:f>
              <c:numCache>
                <c:formatCode>General</c:formatCode>
                <c:ptCount val="11"/>
                <c:pt idx="0">
                  <c:v>292</c:v>
                </c:pt>
                <c:pt idx="1">
                  <c:v>420</c:v>
                </c:pt>
                <c:pt idx="2">
                  <c:v>123</c:v>
                </c:pt>
                <c:pt idx="3">
                  <c:v>92</c:v>
                </c:pt>
                <c:pt idx="4">
                  <c:v>230</c:v>
                </c:pt>
                <c:pt idx="5">
                  <c:v>115</c:v>
                </c:pt>
                <c:pt idx="6">
                  <c:v>220</c:v>
                </c:pt>
                <c:pt idx="7">
                  <c:v>210</c:v>
                </c:pt>
                <c:pt idx="8">
                  <c:v>232</c:v>
                </c:pt>
                <c:pt idx="9">
                  <c:v>174</c:v>
                </c:pt>
                <c:pt idx="10">
                  <c:v>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8-45EA-8BA8-6A57EC09E457}"/>
            </c:ext>
          </c:extLst>
        </c:ser>
        <c:ser>
          <c:idx val="1"/>
          <c:order val="1"/>
          <c:tx>
            <c:v>Расчитанные значения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Лист5!$A$1:$A$11</c:f>
              <c:strCache>
                <c:ptCount val="11"/>
                <c:pt idx="0">
                  <c:v>196-2.jpg</c:v>
                </c:pt>
                <c:pt idx="1">
                  <c:v>198-2.jpg</c:v>
                </c:pt>
                <c:pt idx="2">
                  <c:v>199.jpg</c:v>
                </c:pt>
                <c:pt idx="3">
                  <c:v>201.jpg</c:v>
                </c:pt>
                <c:pt idx="4">
                  <c:v>205.jpg</c:v>
                </c:pt>
                <c:pt idx="5">
                  <c:v>5-3.jpg</c:v>
                </c:pt>
                <c:pt idx="6">
                  <c:v>76.jpg</c:v>
                </c:pt>
                <c:pt idx="7">
                  <c:v>89.jpg</c:v>
                </c:pt>
                <c:pt idx="8">
                  <c:v>95-2.jpg</c:v>
                </c:pt>
                <c:pt idx="9">
                  <c:v>96-2.jpg</c:v>
                </c:pt>
                <c:pt idx="10">
                  <c:v>120-3.jpg</c:v>
                </c:pt>
              </c:strCache>
            </c:strRef>
          </c:cat>
          <c:val>
            <c:numRef>
              <c:f>Лист5!$C$1:$C$11</c:f>
              <c:numCache>
                <c:formatCode>General</c:formatCode>
                <c:ptCount val="11"/>
                <c:pt idx="0">
                  <c:v>100</c:v>
                </c:pt>
                <c:pt idx="1">
                  <c:v>180</c:v>
                </c:pt>
                <c:pt idx="2">
                  <c:v>183</c:v>
                </c:pt>
                <c:pt idx="3">
                  <c:v>79</c:v>
                </c:pt>
                <c:pt idx="4">
                  <c:v>203</c:v>
                </c:pt>
                <c:pt idx="5">
                  <c:v>184</c:v>
                </c:pt>
                <c:pt idx="6">
                  <c:v>165</c:v>
                </c:pt>
                <c:pt idx="7">
                  <c:v>149</c:v>
                </c:pt>
                <c:pt idx="8">
                  <c:v>55</c:v>
                </c:pt>
                <c:pt idx="9">
                  <c:v>48</c:v>
                </c:pt>
                <c:pt idx="10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18-45EA-8BA8-6A57EC09E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9565600"/>
        <c:axId val="1309568928"/>
      </c:barChart>
      <c:catAx>
        <c:axId val="130956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9568928"/>
        <c:crosses val="autoZero"/>
        <c:auto val="1"/>
        <c:lblAlgn val="ctr"/>
        <c:lblOffset val="100"/>
        <c:noMultiLvlLbl val="0"/>
      </c:catAx>
      <c:valAx>
        <c:axId val="130956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956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Результат работы финального</a:t>
            </a:r>
            <a:r>
              <a:rPr lang="ru-RU" sz="2400" baseline="0" dirty="0"/>
              <a:t> алгоритма</a:t>
            </a:r>
            <a:endParaRPr lang="ru-RU" sz="2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Значения воздухопроницаемости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Лист6!$A$1:$A$11</c:f>
              <c:strCache>
                <c:ptCount val="11"/>
                <c:pt idx="0">
                  <c:v>196-2.jpg</c:v>
                </c:pt>
                <c:pt idx="1">
                  <c:v>198-2.jpg</c:v>
                </c:pt>
                <c:pt idx="2">
                  <c:v>199.jpg</c:v>
                </c:pt>
                <c:pt idx="3">
                  <c:v>201.jpg</c:v>
                </c:pt>
                <c:pt idx="4">
                  <c:v>205.jpg</c:v>
                </c:pt>
                <c:pt idx="5">
                  <c:v>5-3.jpg</c:v>
                </c:pt>
                <c:pt idx="6">
                  <c:v>76.jpg</c:v>
                </c:pt>
                <c:pt idx="7">
                  <c:v>89.jpg</c:v>
                </c:pt>
                <c:pt idx="8">
                  <c:v>95-2.jpg</c:v>
                </c:pt>
                <c:pt idx="9">
                  <c:v>96-2.jpg</c:v>
                </c:pt>
                <c:pt idx="10">
                  <c:v>120-3.jpg</c:v>
                </c:pt>
              </c:strCache>
            </c:strRef>
          </c:cat>
          <c:val>
            <c:numRef>
              <c:f>Лист6!$B$1:$B$11</c:f>
              <c:numCache>
                <c:formatCode>General</c:formatCode>
                <c:ptCount val="11"/>
                <c:pt idx="0">
                  <c:v>292</c:v>
                </c:pt>
                <c:pt idx="1">
                  <c:v>420</c:v>
                </c:pt>
                <c:pt idx="2">
                  <c:v>123</c:v>
                </c:pt>
                <c:pt idx="3">
                  <c:v>92</c:v>
                </c:pt>
                <c:pt idx="4">
                  <c:v>230</c:v>
                </c:pt>
                <c:pt idx="5">
                  <c:v>115</c:v>
                </c:pt>
                <c:pt idx="6">
                  <c:v>220</c:v>
                </c:pt>
                <c:pt idx="7">
                  <c:v>210</c:v>
                </c:pt>
                <c:pt idx="8">
                  <c:v>232</c:v>
                </c:pt>
                <c:pt idx="9">
                  <c:v>174</c:v>
                </c:pt>
                <c:pt idx="10">
                  <c:v>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90-4CAB-B6E1-88EC8ACD778D}"/>
            </c:ext>
          </c:extLst>
        </c:ser>
        <c:ser>
          <c:idx val="1"/>
          <c:order val="1"/>
          <c:tx>
            <c:v>Расчитанные значения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Лист6!$A$1:$A$11</c:f>
              <c:strCache>
                <c:ptCount val="11"/>
                <c:pt idx="0">
                  <c:v>196-2.jpg</c:v>
                </c:pt>
                <c:pt idx="1">
                  <c:v>198-2.jpg</c:v>
                </c:pt>
                <c:pt idx="2">
                  <c:v>199.jpg</c:v>
                </c:pt>
                <c:pt idx="3">
                  <c:v>201.jpg</c:v>
                </c:pt>
                <c:pt idx="4">
                  <c:v>205.jpg</c:v>
                </c:pt>
                <c:pt idx="5">
                  <c:v>5-3.jpg</c:v>
                </c:pt>
                <c:pt idx="6">
                  <c:v>76.jpg</c:v>
                </c:pt>
                <c:pt idx="7">
                  <c:v>89.jpg</c:v>
                </c:pt>
                <c:pt idx="8">
                  <c:v>95-2.jpg</c:v>
                </c:pt>
                <c:pt idx="9">
                  <c:v>96-2.jpg</c:v>
                </c:pt>
                <c:pt idx="10">
                  <c:v>120-3.jpg</c:v>
                </c:pt>
              </c:strCache>
            </c:strRef>
          </c:cat>
          <c:val>
            <c:numRef>
              <c:f>Лист6!$C$1:$C$11</c:f>
              <c:numCache>
                <c:formatCode>General</c:formatCode>
                <c:ptCount val="11"/>
                <c:pt idx="0">
                  <c:v>278</c:v>
                </c:pt>
                <c:pt idx="1">
                  <c:v>373</c:v>
                </c:pt>
                <c:pt idx="2">
                  <c:v>123</c:v>
                </c:pt>
                <c:pt idx="3">
                  <c:v>123</c:v>
                </c:pt>
                <c:pt idx="4">
                  <c:v>171</c:v>
                </c:pt>
                <c:pt idx="5">
                  <c:v>87</c:v>
                </c:pt>
                <c:pt idx="6">
                  <c:v>230</c:v>
                </c:pt>
                <c:pt idx="7">
                  <c:v>159</c:v>
                </c:pt>
                <c:pt idx="8">
                  <c:v>242</c:v>
                </c:pt>
                <c:pt idx="9">
                  <c:v>194</c:v>
                </c:pt>
                <c:pt idx="10">
                  <c:v>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90-4CAB-B6E1-88EC8ACD7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0781120"/>
        <c:axId val="1380779456"/>
      </c:barChart>
      <c:catAx>
        <c:axId val="138078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0779456"/>
        <c:crosses val="autoZero"/>
        <c:auto val="1"/>
        <c:lblAlgn val="ctr"/>
        <c:lblOffset val="100"/>
        <c:noMultiLvlLbl val="0"/>
      </c:catAx>
      <c:valAx>
        <c:axId val="138077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078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0.00936</cdr:x>
      <cdr:y>0.40413</cdr:y>
    </cdr:from>
    <cdr:to>
      <cdr:x>0.11049</cdr:x>
      <cdr:y>0.68732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7624" y="1304925"/>
          <a:ext cx="51435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</cdr:x>
      <cdr:y>0.38348</cdr:y>
    </cdr:from>
    <cdr:to>
      <cdr:x>0.11423</cdr:x>
      <cdr:y>0.66667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0" y="1238250"/>
          <a:ext cx="58102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0.04612</cdr:x>
      <cdr:y>0.1535</cdr:y>
    </cdr:from>
    <cdr:to>
      <cdr:x>0.12571</cdr:x>
      <cdr:y>0.8465</cdr:y>
    </cdr:to>
    <cdr:sp macro="" textlink="">
      <cdr:nvSpPr>
        <cdr:cNvPr id="13" name="TextBox 12"/>
        <cdr:cNvSpPr txBox="1"/>
      </cdr:nvSpPr>
      <cdr:spPr>
        <a:xfrm xmlns:a="http://schemas.openxmlformats.org/drawingml/2006/main" rot="16200000">
          <a:off x="-625916" y="1748182"/>
          <a:ext cx="2976683" cy="79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+mj-lt"/>
            </a:rPr>
            <a:t>Воздухопроницаемость, </a:t>
          </a:r>
          <a:r>
            <a:rPr lang="ru-RU" sz="1600" baseline="0" dirty="0">
              <a:latin typeface="+mj-lt"/>
            </a:rPr>
            <a:t>дм</a:t>
          </a:r>
          <a:r>
            <a:rPr lang="ru-RU" sz="1600" baseline="30000" dirty="0">
              <a:latin typeface="+mj-lt"/>
            </a:rPr>
            <a:t>3</a:t>
          </a:r>
          <a:r>
            <a:rPr lang="ru-RU" sz="1600" baseline="0" dirty="0">
              <a:latin typeface="+mj-lt"/>
            </a:rPr>
            <a:t>/м</a:t>
          </a:r>
          <a:r>
            <a:rPr lang="ru-RU" sz="1600" baseline="30000" dirty="0">
              <a:latin typeface="+mj-lt"/>
            </a:rPr>
            <a:t>2</a:t>
          </a:r>
          <a:r>
            <a:rPr lang="ru-RU" sz="1600" baseline="0" dirty="0">
              <a:latin typeface="+mj-lt"/>
            </a:rPr>
            <a:t>с</a:t>
          </a:r>
        </a:p>
      </cdr:txBody>
    </cdr:sp>
  </cdr:relSizeAnchor>
  <cdr:relSizeAnchor xmlns:cdr="http://schemas.openxmlformats.org/drawingml/2006/chartDrawing">
    <cdr:from>
      <cdr:x>0.42858</cdr:x>
      <cdr:y>0.89381</cdr:y>
    </cdr:from>
    <cdr:to>
      <cdr:x>0.5</cdr:x>
      <cdr:y>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302262" y="3839212"/>
          <a:ext cx="716998" cy="4561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600" dirty="0" err="1">
              <a:latin typeface="+mj-lt"/>
            </a:rPr>
            <a:t>Rs</a:t>
          </a:r>
          <a:r>
            <a:rPr lang="ru-RU" sz="1600" dirty="0">
              <a:latin typeface="+mj-lt"/>
            </a:rPr>
            <a:t>,</a:t>
          </a:r>
          <a:r>
            <a:rPr lang="ru-RU" sz="1600" baseline="0" dirty="0">
              <a:latin typeface="+mj-lt"/>
            </a:rPr>
            <a:t> %</a:t>
          </a:r>
          <a:endParaRPr lang="ru-RU" sz="1600" dirty="0">
            <a:latin typeface="+mj-l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B5D19-2009-4EBC-BD50-42D2AAF62DA8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D8783-AEAB-4353-8511-223165413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30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BA60E58-86AC-4288-8F0E-E4A20305F151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12654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7E82-942B-4FE4-A0B2-490EC6EE7779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549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4BFC-319E-4956-8E7B-4DC718C6FACD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8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358E-0C3D-4DCA-84C6-14FD79B056E5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07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F777E1-D9D1-45EA-9AA6-24DEFBF2F6EC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6276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83D8-7894-4778-85D5-11473BC3EAE8}" type="datetime1">
              <a:rPr lang="ru-RU" smtClean="0"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41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1354-8FBD-4647-862B-667C4D3DB802}" type="datetime1">
              <a:rPr lang="ru-RU" smtClean="0"/>
              <a:t>16.05.2023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85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92EB-05E6-4DD6-97ED-5E99EFE94FE9}" type="datetime1">
              <a:rPr lang="ru-RU" smtClean="0"/>
              <a:t>16.05.2023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1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0CC7-C90D-4576-8BE7-8933BD308DD1}" type="datetime1">
              <a:rPr lang="ru-RU" smtClean="0"/>
              <a:t>16.05.2023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0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FA0DE2-26B7-4B71-8CDB-D8EA3CCF927F}" type="datetime1">
              <a:rPr lang="ru-RU" smtClean="0"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29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D93315-3E90-45E9-B8F5-6EB8D35BF0A2}" type="datetime1">
              <a:rPr lang="ru-RU" smtClean="0"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416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03A112B-E7C8-468F-8C3B-6784E4390374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FF5AECF2-5D1B-47FA-AF0F-1B6B4BBB2B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433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8764" y="2152070"/>
            <a:ext cx="8922327" cy="3288147"/>
          </a:xfrm>
          <a:prstGeom prst="rect">
            <a:avLst/>
          </a:prstGeom>
          <a:solidFill>
            <a:srgbClr val="F8F5E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8764" y="1921162"/>
            <a:ext cx="8922327" cy="2891127"/>
          </a:xfrm>
        </p:spPr>
        <p:txBody>
          <a:bodyPr>
            <a:normAutofit/>
          </a:bodyPr>
          <a:lstStyle/>
          <a:p>
            <a:r>
              <a:rPr lang="ru-RU" sz="4000" b="1" dirty="0"/>
              <a:t>Методы компьютерного зрения для прогнозирования воздухопроницаемости текстильных материалов</a:t>
            </a:r>
            <a:endParaRPr lang="ru-RU" sz="4000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24017" y="4812289"/>
            <a:ext cx="6811817" cy="4736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Лепешкин В. О., Долгова Е. Ю., Федотова И. В.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55800" y="212579"/>
            <a:ext cx="8548254" cy="1514765"/>
          </a:xfrm>
          <a:prstGeom prst="rect">
            <a:avLst/>
          </a:prstGeom>
          <a:solidFill>
            <a:srgbClr val="F8F5E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+mj-lt"/>
              </a:rPr>
              <a:t>Международная молодежная научно-практическая конференция с элементами научной школы «Прикладная математика и фундаментальная информатика»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84797" y="6059055"/>
            <a:ext cx="1690255" cy="443345"/>
          </a:xfrm>
          <a:prstGeom prst="rect">
            <a:avLst/>
          </a:prstGeom>
          <a:solidFill>
            <a:srgbClr val="F8F5E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+mj-lt"/>
              </a:rPr>
              <a:t>Омск 2023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5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Суть проблемы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10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BE75EFD-EE60-3AEA-481E-FF9AC35B2D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98" y="2171700"/>
            <a:ext cx="3346314" cy="32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45E779-2461-25A8-8591-8206C7E67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633" y="2171700"/>
            <a:ext cx="3761109" cy="31480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F4CF14-7AA2-06A0-2859-5FB8D0C9C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290" y="2171700"/>
            <a:ext cx="3523565" cy="314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Детектор Харриса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7491" y="2267527"/>
            <a:ext cx="6470073" cy="2803237"/>
          </a:xfrm>
        </p:spPr>
        <p:txBody>
          <a:bodyPr/>
          <a:lstStyle/>
          <a:p>
            <a:pPr fontAlgn="base"/>
            <a:r>
              <a:rPr lang="ru-RU" dirty="0"/>
              <a:t>Вычислить градиент изображения в каждом </a:t>
            </a:r>
            <a:r>
              <a:rPr lang="ru-RU" dirty="0" smtClean="0"/>
              <a:t>пикселе.</a:t>
            </a:r>
            <a:endParaRPr lang="ru-RU" dirty="0"/>
          </a:p>
          <a:p>
            <a:pPr fontAlgn="base"/>
            <a:r>
              <a:rPr lang="ru-RU" dirty="0" smtClean="0"/>
              <a:t>Вычислить меры угловатости.</a:t>
            </a:r>
            <a:endParaRPr lang="ru-RU" dirty="0"/>
          </a:p>
          <a:p>
            <a:pPr fontAlgn="base"/>
            <a:r>
              <a:rPr lang="ru-RU" dirty="0" smtClean="0"/>
              <a:t>Отсечение </a:t>
            </a:r>
            <a:r>
              <a:rPr lang="ru-RU" dirty="0"/>
              <a:t>по </a:t>
            </a:r>
            <a:r>
              <a:rPr lang="ru-RU" dirty="0" smtClean="0"/>
              <a:t>порогу.</a:t>
            </a:r>
            <a:endParaRPr lang="ru-RU" dirty="0"/>
          </a:p>
          <a:p>
            <a:pPr fontAlgn="base"/>
            <a:r>
              <a:rPr lang="ru-RU" dirty="0"/>
              <a:t>Н</a:t>
            </a:r>
            <a:r>
              <a:rPr lang="ru-RU" dirty="0" smtClean="0"/>
              <a:t>айти </a:t>
            </a:r>
            <a:r>
              <a:rPr lang="ru-RU" dirty="0"/>
              <a:t>локальные максимумы функции </a:t>
            </a:r>
            <a:r>
              <a:rPr lang="ru-RU" dirty="0" smtClean="0"/>
              <a:t>отклика.</a:t>
            </a:r>
            <a:endParaRPr lang="ru-RU" dirty="0"/>
          </a:p>
          <a:p>
            <a:pPr fontAlgn="base"/>
            <a:r>
              <a:rPr lang="ru-RU" dirty="0" smtClean="0"/>
              <a:t>Выбрать </a:t>
            </a:r>
            <a:r>
              <a:rPr lang="ru-RU" i="1" dirty="0"/>
              <a:t>N</a:t>
            </a:r>
            <a:r>
              <a:rPr lang="ru-RU" dirty="0"/>
              <a:t> самых сильных локальных максимумов.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11</a:t>
            </a:fld>
            <a:endParaRPr lang="ru-RU"/>
          </a:p>
        </p:txBody>
      </p:sp>
      <p:pic>
        <p:nvPicPr>
          <p:cNvPr id="1026" name="Picture 2" descr="https://lh3.googleusercontent.com/IhBOovKN8nPP3zT2E3Wpsns_G4WOaeh7ga4Yhz_QscHvZuScgMvAkztiwkISYiDzRDa5P41T98IHokvSfs8n-hj5TvzRsXvHJsHYxk3yqUeh62lJu2TYrXTUWGqkGSgh3gdybO2nQMH7F0UMQjOwhgickQ=s2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1848" r="2299" b="3058"/>
          <a:stretch/>
        </p:blipFill>
        <p:spPr bwMode="auto">
          <a:xfrm>
            <a:off x="7695023" y="827807"/>
            <a:ext cx="3555423" cy="268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LXhPmIVODHKX3JtxGNdluS_Eu-nKPBD2WFonqEikNLtvVCZzP_deWwovLrFtrS7YJKXsGuzI2oy1gQh5j1XmdiGcyBNGkSPOhN6ZYpLb7sXWo447S5kM1I_AdsdqN27VldLSBpF3up0Lk-0lEopifV1fZA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24" y="3813792"/>
            <a:ext cx="3555423" cy="23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57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 области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09" t="3928" r="2398" b="3623"/>
          <a:stretch/>
        </p:blipFill>
        <p:spPr>
          <a:xfrm>
            <a:off x="1371600" y="2171700"/>
            <a:ext cx="4273826" cy="3528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164" t="5813" r="3078" b="2722"/>
          <a:stretch/>
        </p:blipFill>
        <p:spPr>
          <a:xfrm>
            <a:off x="8042714" y="2171700"/>
            <a:ext cx="3608042" cy="3528527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6192078" y="3452853"/>
            <a:ext cx="1303984" cy="95528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второй версии алгоритма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874454"/>
              </p:ext>
            </p:extLst>
          </p:nvPr>
        </p:nvGraphicFramePr>
        <p:xfrm>
          <a:off x="1230795" y="1632089"/>
          <a:ext cx="9730409" cy="479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1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0547" y="1728787"/>
            <a:ext cx="5546436" cy="3581400"/>
          </a:xfrm>
        </p:spPr>
        <p:txBody>
          <a:bodyPr/>
          <a:lstStyle/>
          <a:p>
            <a:pPr fontAlgn="base"/>
            <a:r>
              <a:rPr lang="ru-RU" dirty="0" smtClean="0"/>
              <a:t>Преобразовать </a:t>
            </a:r>
            <a:r>
              <a:rPr lang="ru-RU" dirty="0"/>
              <a:t>в оттенки серого.</a:t>
            </a:r>
          </a:p>
          <a:p>
            <a:pPr fontAlgn="base"/>
            <a:r>
              <a:rPr lang="ru-RU" dirty="0" smtClean="0"/>
              <a:t>Создать несколько </a:t>
            </a:r>
            <a:r>
              <a:rPr lang="ru-RU" dirty="0"/>
              <a:t>бинарных </a:t>
            </a:r>
            <a:r>
              <a:rPr lang="ru-RU" dirty="0" smtClean="0"/>
              <a:t>изображений, с </a:t>
            </a:r>
            <a:r>
              <a:rPr lang="ru-RU" dirty="0"/>
              <a:t>пороговыми значениями, </a:t>
            </a:r>
            <a:r>
              <a:rPr lang="ru-RU" dirty="0" smtClean="0"/>
              <a:t>от </a:t>
            </a:r>
            <a:r>
              <a:rPr lang="ru-RU" i="1" dirty="0" err="1" smtClean="0"/>
              <a:t>minThreshold</a:t>
            </a:r>
            <a:r>
              <a:rPr lang="ru-RU" i="1" dirty="0" smtClean="0"/>
              <a:t> </a:t>
            </a:r>
            <a:r>
              <a:rPr lang="ru-RU" dirty="0" smtClean="0"/>
              <a:t>до </a:t>
            </a:r>
            <a:r>
              <a:rPr lang="ru-RU" i="1" dirty="0" err="1" smtClean="0"/>
              <a:t>maxThreshold</a:t>
            </a:r>
            <a:r>
              <a:rPr lang="ru-RU" dirty="0" smtClean="0"/>
              <a:t>, с шагом </a:t>
            </a:r>
            <a:r>
              <a:rPr lang="ru-RU" i="1" dirty="0" err="1" smtClean="0"/>
              <a:t>thresholdStep</a:t>
            </a:r>
            <a:r>
              <a:rPr lang="ru-RU" dirty="0"/>
              <a:t>.</a:t>
            </a:r>
            <a:endParaRPr lang="ru-RU" dirty="0"/>
          </a:p>
          <a:p>
            <a:pPr fontAlgn="base"/>
            <a:r>
              <a:rPr lang="ru-RU" dirty="0" smtClean="0"/>
              <a:t>Рассчитать параметры для </a:t>
            </a:r>
            <a:r>
              <a:rPr lang="ru-RU" dirty="0"/>
              <a:t>каждого </a:t>
            </a:r>
            <a:r>
              <a:rPr lang="ru-RU" dirty="0" err="1" smtClean="0"/>
              <a:t>блоба</a:t>
            </a:r>
            <a:r>
              <a:rPr lang="ru-RU" dirty="0" smtClean="0"/>
              <a:t>, </a:t>
            </a:r>
            <a:r>
              <a:rPr lang="ru-RU" dirty="0"/>
              <a:t>такие как координаты центра, размер, цвет и т.д.</a:t>
            </a:r>
          </a:p>
          <a:p>
            <a:pPr fontAlgn="base"/>
            <a:r>
              <a:rPr lang="ru-RU" dirty="0" smtClean="0"/>
              <a:t>Отфильтровать полученные </a:t>
            </a:r>
            <a:r>
              <a:rPr lang="ru-RU" dirty="0" err="1" smtClean="0"/>
              <a:t>блобы</a:t>
            </a:r>
            <a:r>
              <a:rPr lang="ru-RU" dirty="0" smtClean="0"/>
              <a:t> по заданным критериям.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14</a:t>
            </a:fld>
            <a:endParaRPr lang="ru-RU"/>
          </a:p>
        </p:txBody>
      </p:sp>
      <p:pic>
        <p:nvPicPr>
          <p:cNvPr id="2050" name="Picture 2" descr="Характеристики BLOB-объект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3" r="6363"/>
          <a:stretch/>
        </p:blipFill>
        <p:spPr bwMode="auto">
          <a:xfrm>
            <a:off x="6446983" y="1428750"/>
            <a:ext cx="5264728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Определение цвета фона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648" t="7550" r="2304" b="2765"/>
          <a:stretch/>
        </p:blipFill>
        <p:spPr>
          <a:xfrm>
            <a:off x="1789042" y="1948070"/>
            <a:ext cx="3657600" cy="3647661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6172200" y="3294257"/>
            <a:ext cx="1303984" cy="95528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15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201742" y="3337994"/>
            <a:ext cx="3245134" cy="867812"/>
          </a:xfrm>
          <a:prstGeom prst="rect">
            <a:avLst/>
          </a:prstGeom>
          <a:solidFill>
            <a:srgbClr val="F8F5E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>
                <a:solidFill>
                  <a:schemeClr val="tx1"/>
                </a:solidFill>
              </a:rPr>
              <a:t>Цвет фона тёмный</a:t>
            </a:r>
          </a:p>
        </p:txBody>
      </p:sp>
    </p:spTree>
    <p:extLst>
      <p:ext uri="{BB962C8B-B14F-4D97-AF65-F5344CB8AC3E}">
        <p14:creationId xmlns:p14="http://schemas.microsoft.com/office/powerpoint/2010/main" val="373506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Бинаризация </a:t>
            </a:r>
            <a:r>
              <a:rPr lang="ru-RU" dirty="0" err="1" smtClean="0"/>
              <a:t>Оцу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0277" y="2171700"/>
            <a:ext cx="4772595" cy="1011382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 smtClean="0"/>
              <a:t>выбирает порог с максимальной межклассовой дисперсией</a:t>
            </a:r>
            <a:endParaRPr lang="ru-RU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16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428750"/>
            <a:ext cx="5316372" cy="47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 финального алгоритма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0983858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0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Воздухопроницаемость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182" y="1857727"/>
            <a:ext cx="6931891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u="sng" dirty="0" smtClean="0"/>
              <a:t>Способность материала пропускать воздух. </a:t>
            </a:r>
            <a:endParaRPr lang="ru-RU" sz="28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BAA77E-9379-D360-AECE-E7BEE0369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2" r="7718" b="3"/>
          <a:stretch/>
        </p:blipFill>
        <p:spPr>
          <a:xfrm>
            <a:off x="1418171" y="2757487"/>
            <a:ext cx="3860022" cy="31468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32AF3-73F9-BEDA-6833-5E6A3CB1D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3" t="11693" r="2864" b="4269"/>
          <a:stretch/>
        </p:blipFill>
        <p:spPr>
          <a:xfrm>
            <a:off x="7512740" y="2752917"/>
            <a:ext cx="3919991" cy="311925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8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Основной метод</a:t>
            </a:r>
            <a:endParaRPr lang="ru-RU" dirty="0"/>
          </a:p>
        </p:txBody>
      </p:sp>
      <p:pic>
        <p:nvPicPr>
          <p:cNvPr id="5" name="Объект 4" descr="Изображение выглядит как компьютер, стол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59F096C6-A864-985C-30D0-FDA4378E7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33" l="74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69694" y="1267627"/>
            <a:ext cx="5219159" cy="5219159"/>
          </a:xfrm>
          <a:prstGeom prst="rect">
            <a:avLst/>
          </a:prstGeom>
        </p:spPr>
      </p:pic>
      <p:pic>
        <p:nvPicPr>
          <p:cNvPr id="1026" name="Picture 2" descr="https://orbiscorp.ru/wp-content/uploads/2022/02/TQD-G1A2021-01-scaled-e1645694436181-1200x80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8" b="94431" l="3500" r="97917">
                        <a14:foregroundMark x1="33667" y1="12500" x2="33667" y2="12500"/>
                        <a14:foregroundMark x1="70667" y1="11757" x2="70667" y2="11757"/>
                        <a14:foregroundMark x1="67167" y1="11386" x2="67167" y2="11386"/>
                        <a14:foregroundMark x1="69000" y1="11757" x2="69000" y2="11757"/>
                        <a14:foregroundMark x1="64583" y1="9035" x2="74667" y2="12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853" y="2113751"/>
            <a:ext cx="6494607" cy="437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4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Расчетный метод</a:t>
            </a:r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929389107"/>
              </p:ext>
            </p:extLst>
          </p:nvPr>
        </p:nvGraphicFramePr>
        <p:xfrm>
          <a:off x="2145848" y="1690688"/>
          <a:ext cx="9692157" cy="4452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Предлагаемое решение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5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ED86968-340D-4F5E-E1A4-51B6787B4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r="20695"/>
          <a:stretch/>
        </p:blipFill>
        <p:spPr bwMode="auto">
          <a:xfrm>
            <a:off x="787617" y="2171700"/>
            <a:ext cx="2943875" cy="217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CB5DDF-CDA9-CABB-406C-8803E7F30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900"/>
          <a:stretch/>
        </p:blipFill>
        <p:spPr>
          <a:xfrm>
            <a:off x="4989428" y="2171700"/>
            <a:ext cx="2548694" cy="2175186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3927246" y="2882834"/>
            <a:ext cx="866428" cy="76172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733876" y="2825387"/>
            <a:ext cx="912225" cy="85850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841855" y="2825387"/>
            <a:ext cx="3245134" cy="867812"/>
          </a:xfrm>
          <a:prstGeom prst="rect">
            <a:avLst/>
          </a:prstGeom>
          <a:solidFill>
            <a:srgbClr val="F8F5E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Пористость: </a:t>
            </a:r>
            <a:r>
              <a:rPr lang="en-US" dirty="0">
                <a:solidFill>
                  <a:schemeClr val="tx1"/>
                </a:solidFill>
              </a:rPr>
              <a:t>XX</a:t>
            </a:r>
            <a:r>
              <a:rPr lang="ru-RU" dirty="0">
                <a:solidFill>
                  <a:schemeClr val="tx1"/>
                </a:solidFill>
              </a:rPr>
              <a:t>%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Воздухопроницаемость: </a:t>
            </a:r>
            <a:r>
              <a:rPr lang="en-US" dirty="0">
                <a:solidFill>
                  <a:schemeClr val="tx1"/>
                </a:solidFill>
              </a:rPr>
              <a:t>XXX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44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Базовый алгоритм</a:t>
            </a: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5F52952-4787-9882-C74A-D10CCC61F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60" y="1579882"/>
            <a:ext cx="6388877" cy="48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330576"/>
              </p:ext>
            </p:extLst>
          </p:nvPr>
        </p:nvGraphicFramePr>
        <p:xfrm>
          <a:off x="2032000" y="3443489"/>
          <a:ext cx="812799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6396422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449257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96931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Истинное значение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Расчетное значение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208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Пористость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866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Воздухопроницаемость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r>
                        <a:rPr lang="en-US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82298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87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2924842"/>
              </p:ext>
            </p:extLst>
          </p:nvPr>
        </p:nvGraphicFramePr>
        <p:xfrm>
          <a:off x="1101525" y="1500809"/>
          <a:ext cx="9988950" cy="489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0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для целевых материалов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0284305"/>
              </p:ext>
            </p:extLst>
          </p:nvPr>
        </p:nvGraphicFramePr>
        <p:xfrm>
          <a:off x="1235765" y="1690688"/>
          <a:ext cx="9720470" cy="484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6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Проблемные данные</a:t>
            </a:r>
            <a:endParaRPr lang="ru-RU" dirty="0"/>
          </a:p>
        </p:txBody>
      </p:sp>
      <p:pic>
        <p:nvPicPr>
          <p:cNvPr id="4" name="Объект 4" descr="Изображение выглядит как водный вид спорта, плавание&#10;&#10;Автоматически созданное описание">
            <a:extLst>
              <a:ext uri="{FF2B5EF4-FFF2-40B4-BE49-F238E27FC236}">
                <a16:creationId xmlns:a16="http://schemas.microsoft.com/office/drawing/2014/main" id="{71A8044F-7B5C-AB5E-F2C3-9F086C2A4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2" y="2171700"/>
            <a:ext cx="3142211" cy="30798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17C225-D1AD-D8AB-5CF4-7ED545D44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080" y="2176640"/>
            <a:ext cx="3437170" cy="30798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7B128C-5B80-56C2-8919-84A380EE0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687" y="2171700"/>
            <a:ext cx="3751701" cy="3124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F8466E-A88F-5314-4D1B-E82D09513E6B}"/>
              </a:ext>
            </a:extLst>
          </p:cNvPr>
          <p:cNvSpPr txBox="1"/>
          <p:nvPr/>
        </p:nvSpPr>
        <p:spPr>
          <a:xfrm>
            <a:off x="1965157" y="5618638"/>
            <a:ext cx="106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Рисунки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B454B-2B4B-B2C6-4A22-6B5A33269BA2}"/>
              </a:ext>
            </a:extLst>
          </p:cNvPr>
          <p:cNvSpPr txBox="1"/>
          <p:nvPr/>
        </p:nvSpPr>
        <p:spPr>
          <a:xfrm>
            <a:off x="4860583" y="5618638"/>
            <a:ext cx="262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Засветы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ru-RU" dirty="0" err="1"/>
              <a:t>замылевание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FC304-A456-EBB2-0BE0-7B9F3BF9E3D2}"/>
              </a:ext>
            </a:extLst>
          </p:cNvPr>
          <p:cNvSpPr txBox="1"/>
          <p:nvPr/>
        </p:nvSpPr>
        <p:spPr>
          <a:xfrm>
            <a:off x="8830260" y="5618696"/>
            <a:ext cx="248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Посторонние объекты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ECF2-5D1B-47FA-AF0F-1B6B4BBB2B1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594</TotalTime>
  <Words>230</Words>
  <Application>Microsoft Office PowerPoint</Application>
  <PresentationFormat>Широкоэкранный</PresentationFormat>
  <Paragraphs>67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Franklin Gothic Book</vt:lpstr>
      <vt:lpstr>Crop</vt:lpstr>
      <vt:lpstr>Методы компьютерного зрения для прогнозирования воздухопроницаемости текстильных материалов</vt:lpstr>
      <vt:lpstr>Воздухопроницаемость</vt:lpstr>
      <vt:lpstr>Основной метод</vt:lpstr>
      <vt:lpstr>Расчетный метод</vt:lpstr>
      <vt:lpstr>Предлагаемое решение</vt:lpstr>
      <vt:lpstr>Базовый алгоритм</vt:lpstr>
      <vt:lpstr>Результаты </vt:lpstr>
      <vt:lpstr>Результаты для целевых материалов</vt:lpstr>
      <vt:lpstr>Проблемные данные</vt:lpstr>
      <vt:lpstr>Суть проблемы</vt:lpstr>
      <vt:lpstr>Детектор Харриса</vt:lpstr>
      <vt:lpstr>Выбор области</vt:lpstr>
      <vt:lpstr>Результаты второй версии алгоритма</vt:lpstr>
      <vt:lpstr>Blob detection</vt:lpstr>
      <vt:lpstr>Определение цвета фона</vt:lpstr>
      <vt:lpstr>Бинаризация Оцу</vt:lpstr>
      <vt:lpstr>Результат финального алгоритма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</cp:revision>
  <dcterms:created xsi:type="dcterms:W3CDTF">2023-05-11T10:06:46Z</dcterms:created>
  <dcterms:modified xsi:type="dcterms:W3CDTF">2023-05-16T16:39:29Z</dcterms:modified>
</cp:coreProperties>
</file>