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Montserrat Medium" panose="00000600000000000000" pitchFamily="2" charset="-52"/>
      <p:regular r:id="rId21"/>
      <p:bold r:id="rId22"/>
      <p:italic r:id="rId23"/>
      <p:boldItalic r:id="rId24"/>
    </p:embeddedFont>
    <p:embeddedFont>
      <p:font typeface="Montserrat SemiBold" panose="00000700000000000000" pitchFamily="2" charset="-52"/>
      <p:regular r:id="rId25"/>
      <p:bold r:id="rId26"/>
      <p:italic r:id="rId27"/>
      <p:boldItalic r:id="rId28"/>
    </p:embeddedFont>
    <p:embeddedFont>
      <p:font typeface="Roboto Mono" panose="00000009000000000000" pitchFamily="49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8B87A7-BBA4-4A75-86DF-62576116EB10}">
  <a:tblStyle styleId="{748B87A7-BBA4-4A75-86DF-62576116EB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44733dc27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44733dc27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8f7af764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38f7af764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45d6b3b21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45d6b3b21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38f7af764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38f7af764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38f7af764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38f7af764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38f7af764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38f7af764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38f7af764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38f7af764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80e587a96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80e587a96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8f7af764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38f7af7649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86954d63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86954d63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44733dc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44733dc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80e587a96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80e587a96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80e587a969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80e587a969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80e587a96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80e587a96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8e13baab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8e13baab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38e13baab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38e13baabe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38f7af76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38f7af76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840925"/>
            <a:ext cx="8520600" cy="11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780">
                <a:latin typeface="Montserrat SemiBold"/>
                <a:ea typeface="Montserrat SemiBold"/>
                <a:cs typeface="Montserrat SemiBold"/>
                <a:sym typeface="Montserrat SemiBold"/>
              </a:rPr>
              <a:t>Алгоритм определения аномальной работы технологического оборудования</a:t>
            </a:r>
            <a:endParaRPr sz="278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013150" y="4220750"/>
            <a:ext cx="4077454" cy="7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Кечиков Роман Александрович</a:t>
            </a:r>
            <a:r>
              <a:rPr lang="ru" sz="17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</a:t>
            </a:r>
            <a:endParaRPr sz="17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Канева Ольга Николаевна</a:t>
            </a:r>
            <a:endParaRPr sz="17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213450" y="121200"/>
            <a:ext cx="8717100" cy="7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ru" sz="123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МЕЖДУНАРОДНАЯ МОЛОДЕЖНАЯ НАУЧНО-ПРАКТИЧЕСКАЯ КОНФЕРЕНЦИЯ С ЭЛЕМЕНТАМИ НАУЧНОЙ ШКОЛЫ "ПРИКЛАДНАЯ МАТЕМАТИКА И ФУНДАМЕНТАЛЬНАЯ ИНФОРМАТИКА"</a:t>
            </a:r>
            <a:endParaRPr sz="123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375" y="3122250"/>
            <a:ext cx="951775" cy="9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1838" y="3122250"/>
            <a:ext cx="860322" cy="91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2838" y="3157475"/>
            <a:ext cx="762000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>
                <a:latin typeface="Montserrat Medium"/>
                <a:ea typeface="Montserrat Medium"/>
                <a:cs typeface="Montserrat Medium"/>
                <a:sym typeface="Montserrat Medium"/>
              </a:rPr>
              <a:t>Статистика Хотеллинга </a:t>
            </a:r>
            <a:r>
              <a:rPr lang="ru" sz="2100" i="1">
                <a:latin typeface="Montserrat Medium"/>
                <a:ea typeface="Montserrat Medium"/>
                <a:cs typeface="Montserrat Medium"/>
                <a:sym typeface="Montserrat Medium"/>
              </a:rPr>
              <a:t>Т</a:t>
            </a:r>
            <a:r>
              <a:rPr lang="ru" sz="21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2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Обобщение одномерной статистики Стьюдента на многомерную статистику     :</a:t>
            </a:r>
            <a:endParaRPr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10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6" name="Google Shape;136;p22"/>
          <p:cNvSpPr/>
          <p:nvPr/>
        </p:nvSpPr>
        <p:spPr>
          <a:xfrm>
            <a:off x="2371650" y="4044525"/>
            <a:ext cx="148200" cy="13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073" y="1548472"/>
            <a:ext cx="209589" cy="27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500" y="2195148"/>
            <a:ext cx="3089354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584576" y="2870925"/>
            <a:ext cx="74292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Здесь </a:t>
            </a:r>
            <a:r>
              <a:rPr lang="ru" sz="1500" i="1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</a:t>
            </a:r>
            <a:r>
              <a:rPr lang="ru" sz="15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– вектор показаний датчиков отдельной временной метки, </a:t>
            </a:r>
            <a:r>
              <a:rPr lang="ru" sz="1500" i="1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endParaRPr sz="1500" i="1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– вектор средних значений показаний датчиков, </a:t>
            </a:r>
            <a:endParaRPr sz="15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– обратная ковариационная матрица исходных данных.</a:t>
            </a:r>
            <a:endParaRPr sz="15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584" y="3682175"/>
            <a:ext cx="295023" cy="27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584" y="3338528"/>
            <a:ext cx="200522" cy="24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2213" y="2899317"/>
            <a:ext cx="295025" cy="30859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/>
        </p:nvSpPr>
        <p:spPr>
          <a:xfrm>
            <a:off x="3578924" y="362075"/>
            <a:ext cx="35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endParaRPr sz="12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>
            <a:off x="311700" y="1396425"/>
            <a:ext cx="8093400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89999" lvl="0" indent="276403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692"/>
              <a:buFont typeface="Montserrat Medium"/>
              <a:buAutoNum type="arabicPeriod"/>
            </a:pPr>
            <a:r>
              <a:rPr lang="ru" sz="207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610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«Обучение модели»</a:t>
            </a:r>
            <a:r>
              <a:rPr lang="ru" sz="161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расчет средних матрицы по каждому признаку (   ), ковариационной матрицы (  </a:t>
            </a:r>
            <a:r>
              <a:rPr lang="en-US" sz="161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61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) и верхнего контрольного предела (    </a:t>
            </a:r>
            <a:r>
              <a:rPr lang="en-US" sz="161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61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61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ru" sz="161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) по формуле:</a:t>
            </a:r>
            <a:endParaRPr sz="161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390725" y="3094975"/>
            <a:ext cx="80934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26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Здесь  – число параметров,  – число наблюдений,     – распределение Фишера,  – уровень значимости.</a:t>
            </a:r>
            <a:endParaRPr sz="1426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1312" y="1849311"/>
            <a:ext cx="218450" cy="2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249" y="1887037"/>
            <a:ext cx="169491" cy="2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2787" y="2166413"/>
            <a:ext cx="395500" cy="20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61" y="3204514"/>
            <a:ext cx="137650" cy="1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9094" y="3218668"/>
            <a:ext cx="137650" cy="14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8357" y="3175924"/>
            <a:ext cx="169500" cy="22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64311" y="3403804"/>
            <a:ext cx="169500" cy="17977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11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Модель Хотеллинга </a:t>
            </a:r>
            <a:r>
              <a:rPr lang="ru" sz="2100" i="1" dirty="0">
                <a:latin typeface="Montserrat Medium"/>
                <a:ea typeface="Montserrat Medium"/>
                <a:cs typeface="Montserrat Medium"/>
                <a:sym typeface="Montserrat Medium"/>
              </a:rPr>
              <a:t>Т</a:t>
            </a:r>
            <a:r>
              <a:rPr lang="ru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21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628325" y="3826076"/>
            <a:ext cx="76182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r>
              <a:rPr lang="ru" sz="147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r>
              <a:rPr lang="ru" sz="1471" dirty="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471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«Предсказание модели»</a:t>
            </a:r>
            <a:r>
              <a:rPr lang="ru" sz="147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расчет        оценки каждого образца</a:t>
            </a:r>
            <a:endParaRPr sz="147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r>
              <a:rPr lang="ru" sz="147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r>
              <a:rPr lang="ru" sz="1471" dirty="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471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Сравнение оценок</a:t>
            </a:r>
            <a:r>
              <a:rPr lang="ru" sz="1471" dirty="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</a:t>
            </a:r>
            <a:r>
              <a:rPr lang="ru" sz="147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  </a:t>
            </a:r>
            <a:r>
              <a:rPr lang="ru" sz="1471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UCL</a:t>
            </a:r>
            <a:endParaRPr sz="1471" i="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98332" y="2466362"/>
            <a:ext cx="2547336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96411" y="3769206"/>
            <a:ext cx="309015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74961" y="4169406"/>
            <a:ext cx="309015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3143045" y="361575"/>
            <a:ext cx="3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endParaRPr sz="12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 rotWithShape="1">
          <a:blip r:embed="rId3">
            <a:alphaModFix/>
          </a:blip>
          <a:srcRect l="5315" t="30663" r="62292" b="22550"/>
          <a:stretch/>
        </p:blipFill>
        <p:spPr>
          <a:xfrm>
            <a:off x="6659450" y="1980113"/>
            <a:ext cx="1946750" cy="17514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69" name="Google Shape;169;p24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12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13" y="1562050"/>
            <a:ext cx="5712974" cy="9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525" y="3106675"/>
            <a:ext cx="5947322" cy="9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/>
        </p:nvSpPr>
        <p:spPr>
          <a:xfrm rot="-5400000">
            <a:off x="-277825" y="1902200"/>
            <a:ext cx="1368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Показания датчиков</a:t>
            </a:r>
            <a:endParaRPr sz="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2512538" y="2482863"/>
            <a:ext cx="204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Время, дискретность 10 минут</a:t>
            </a:r>
            <a:endParaRPr sz="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2512538" y="4166100"/>
            <a:ext cx="204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Время, дискретность 10 минут</a:t>
            </a:r>
            <a:endParaRPr sz="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 rot="-5400000">
            <a:off x="-45250" y="3545925"/>
            <a:ext cx="789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Оценки Т</a:t>
            </a:r>
            <a:endParaRPr sz="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 rot="-5400000">
            <a:off x="134275" y="3241700"/>
            <a:ext cx="256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endParaRPr sz="7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7" name="Google Shape;177;p24"/>
          <p:cNvSpPr txBox="1"/>
          <p:nvPr/>
        </p:nvSpPr>
        <p:spPr>
          <a:xfrm>
            <a:off x="4579475" y="3423725"/>
            <a:ext cx="1000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1BD4F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UCL</a:t>
            </a:r>
            <a:endParaRPr sz="1100">
              <a:solidFill>
                <a:srgbClr val="1BD4F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>
                <a:latin typeface="Montserrat Medium"/>
                <a:ea typeface="Montserrat Medium"/>
                <a:cs typeface="Montserrat Medium"/>
                <a:sym typeface="Montserrat Medium"/>
              </a:rPr>
              <a:t>Модель Хотеллинга </a:t>
            </a:r>
            <a:r>
              <a:rPr lang="ru" sz="2100" i="1">
                <a:latin typeface="Montserrat Medium"/>
                <a:ea typeface="Montserrat Medium"/>
                <a:cs typeface="Montserrat Medium"/>
                <a:sym typeface="Montserrat Medium"/>
              </a:rPr>
              <a:t>Т</a:t>
            </a:r>
            <a:r>
              <a:rPr lang="ru" sz="21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2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3108000" y="362075"/>
            <a:ext cx="3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endParaRPr sz="12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>
                <a:latin typeface="Montserrat Medium"/>
                <a:ea typeface="Montserrat Medium"/>
                <a:cs typeface="Montserrat Medium"/>
                <a:sym typeface="Montserrat Medium"/>
              </a:rPr>
              <a:t>Модель Автоэнкодера</a:t>
            </a:r>
            <a:endParaRPr sz="2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311700" y="1257150"/>
            <a:ext cx="4077000" cy="3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Входная размерность Энкодера – </a:t>
            </a:r>
            <a:r>
              <a:rPr lang="ru" sz="15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rPr>
              <a:t>X</a:t>
            </a: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, выходная – </a:t>
            </a:r>
            <a:r>
              <a:rPr lang="ru" sz="15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rPr>
              <a:t>z</a:t>
            </a:r>
            <a:endParaRPr sz="1500">
              <a:solidFill>
                <a:schemeClr val="accen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Входная размерность Декодера – </a:t>
            </a:r>
            <a:r>
              <a:rPr lang="ru" sz="15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rPr>
              <a:t>z</a:t>
            </a: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, выходная – </a:t>
            </a:r>
            <a:r>
              <a:rPr lang="ru" sz="15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rPr>
              <a:t>X</a:t>
            </a:r>
            <a:endParaRPr sz="1500">
              <a:solidFill>
                <a:schemeClr val="accen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accen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accen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Одни и те же данные являются и входными и ответом одновременно</a:t>
            </a:r>
            <a:endParaRPr sz="13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137" y="1393799"/>
            <a:ext cx="3007175" cy="11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4">
            <a:alphaModFix/>
          </a:blip>
          <a:srcRect l="5979" t="45578" r="56645" b="30851"/>
          <a:stretch/>
        </p:blipFill>
        <p:spPr>
          <a:xfrm>
            <a:off x="4788788" y="2967925"/>
            <a:ext cx="3440288" cy="13594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88" name="Google Shape;188;p25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13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>
                <a:latin typeface="Montserrat Medium"/>
                <a:ea typeface="Montserrat Medium"/>
                <a:cs typeface="Montserrat Medium"/>
                <a:sym typeface="Montserrat Medium"/>
              </a:rPr>
              <a:t>Модель Автоэнкодера</a:t>
            </a:r>
            <a:endParaRPr sz="2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7000" cy="3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l="1000" t="22469" r="11959" b="34943"/>
          <a:stretch/>
        </p:blipFill>
        <p:spPr>
          <a:xfrm>
            <a:off x="750325" y="1255100"/>
            <a:ext cx="7793300" cy="18469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312" y="3388175"/>
            <a:ext cx="7793313" cy="14131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97" name="Google Shape;197;p26"/>
          <p:cNvPicPr preferRelativeResize="0"/>
          <p:nvPr/>
        </p:nvPicPr>
        <p:blipFill rotWithShape="1">
          <a:blip r:embed="rId5">
            <a:alphaModFix/>
          </a:blip>
          <a:srcRect b="51555"/>
          <a:stretch/>
        </p:blipFill>
        <p:spPr>
          <a:xfrm>
            <a:off x="469625" y="2501025"/>
            <a:ext cx="3057525" cy="1190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8" name="Google Shape;198;p26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14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Сравнение результатов моделей</a:t>
            </a:r>
            <a:endParaRPr sz="21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4" name="Google Shape;204;p27"/>
          <p:cNvSpPr txBox="1">
            <a:spLocks noGrp="1"/>
          </p:cNvSpPr>
          <p:nvPr>
            <p:ph type="body" idx="1"/>
          </p:nvPr>
        </p:nvSpPr>
        <p:spPr>
          <a:xfrm>
            <a:off x="387750" y="1152475"/>
            <a:ext cx="8257200" cy="15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Используемая метрика:</a:t>
            </a:r>
            <a:r>
              <a:rPr lang="ru" sz="1600"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r>
              <a:rPr lang="ru" sz="16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коэффициент корреляции Мэтьюса</a:t>
            </a:r>
            <a:endParaRPr sz="16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478" y="1727498"/>
            <a:ext cx="2729797" cy="15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15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4575" y="2210650"/>
            <a:ext cx="3586254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/>
        </p:nvSpPr>
        <p:spPr>
          <a:xfrm>
            <a:off x="954000" y="3563425"/>
            <a:ext cx="71247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Измеряется в диапазоне от -1 до 1, где </a:t>
            </a:r>
            <a:r>
              <a:rPr lang="ru" sz="13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ru" sz="13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– идеальное предсказание, </a:t>
            </a:r>
            <a:endParaRPr sz="13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rPr>
              <a:t>-1</a:t>
            </a:r>
            <a:r>
              <a:rPr lang="ru" sz="13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– худшее предсказание, </a:t>
            </a:r>
            <a:endParaRPr sz="13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rPr>
              <a:t> 0</a:t>
            </a:r>
            <a:r>
              <a:rPr lang="ru" sz="13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– не лучше, чем случайное предсказание.</a:t>
            </a:r>
            <a:endParaRPr sz="13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Google Shape;214;p28"/>
          <p:cNvGraphicFramePr/>
          <p:nvPr/>
        </p:nvGraphicFramePr>
        <p:xfrm>
          <a:off x="1241250" y="1588725"/>
          <a:ext cx="6661500" cy="1966025"/>
        </p:xfrm>
        <a:graphic>
          <a:graphicData uri="http://schemas.openxmlformats.org/drawingml/2006/table">
            <a:tbl>
              <a:tblPr>
                <a:noFill/>
                <a:tableStyleId>{748B87A7-BBA4-4A75-86DF-62576116EB10}</a:tableStyleId>
              </a:tblPr>
              <a:tblGrid>
                <a:gridCol w="166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0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Модель обнаружения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Время обучения и предсказания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MCC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KMEANS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0:00:00.040707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0.658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0.271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Автоэнкодер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0:00:24.461685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0.715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Хотеллинг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0:00:00.010995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0.988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0.920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" name="Google Shape;215;p28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16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F6AD47-8807-324E-DB66-296B408B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" sz="1900" dirty="0">
                <a:latin typeface="Montserrat Medium"/>
                <a:ea typeface="Montserrat Medium"/>
                <a:cs typeface="Montserrat Medium"/>
                <a:sym typeface="Montserrat Medium"/>
              </a:rPr>
              <a:t>Сравнение результатов моделей</a:t>
            </a:r>
            <a:endParaRPr lang="ru-RU" sz="1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 Medium" panose="00000600000000000000" pitchFamily="2" charset="-52"/>
                <a:ea typeface="Roboto Mono Medium"/>
                <a:cs typeface="Roboto Mono Medium"/>
                <a:sym typeface="Roboto Mono Medium"/>
              </a:rPr>
              <a:t>Библиографический список</a:t>
            </a:r>
          </a:p>
        </p:txBody>
      </p:sp>
      <p:sp>
        <p:nvSpPr>
          <p:cNvPr id="221" name="Google Shape;221;p2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080800" cy="3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293211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 Medium"/>
              <a:buAutoNum type="arabicPeriod"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Ulen M., Demir I. Application of Multivariate Statistical Quality Control In Pharmaceutical Industry // Balkan journal of mathematics. 2013. Vol. 1. P. 93–105.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3211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 Medium"/>
              <a:buAutoNum type="arabicPeriod"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Qu C. et al. Predictive anomaly detection for marine diesel engine based on echo state network and autoencoder // Energy Reports. Elsevier Ltd. 2022. Vol. 8. P. 998–1003.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3211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 Medium"/>
              <a:buAutoNum type="arabicPeriod"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Aggarwal, C.C.: Outlier Analysis. New York: Springer Verlag, 2013. 465 p.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3211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 Medium"/>
              <a:buAutoNum type="arabicPeriod"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Breunig, M.M., Kriegel, H.P., Ng, R.T., Sander, J.: LOF: Identifying Density-based Local Outliers // ACM SIGMOD Int. Conference on Management of Data. 2000. Vol. 29. P. 93–104.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3211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 Medium"/>
              <a:buAutoNum type="arabicPeriod"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Douglas C.M.: Introduction to Statistical Quality Control. Arizona State University: John Wiley &amp; Sons, 2009. 754 p.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3211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 Medium"/>
              <a:buAutoNum type="arabicPeriod"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Матинян А.А. Распределение Хотеллинга и его применения // Актуальные научные исследования в современном мире. 2020. №4-2. С. 124–132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3211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 Medium"/>
              <a:buAutoNum type="arabicPeriod"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Tracy, Nola D.; Young, John C.; Mason, Robert L. Multivariate Control Charts for Individual Observations // Journal of Quality Technology. 1992. Vol. 24 No. 2. P. 88–95.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3211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 Medium"/>
              <a:buAutoNum type="arabicPeriod"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Щетинин Е.Ю. Обнаружение аномалимй в электрокардиограммах методами генеративного обучения // Управление развитием крупномасштабных систем (MLSD'2022). 2022. C. 1378–1383.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3211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 Medium"/>
              <a:buAutoNum type="arabicPeriod"/>
            </a:pPr>
            <a:r>
              <a:rPr lang="ru" sz="1100">
                <a:latin typeface="Montserrat Medium"/>
                <a:ea typeface="Montserrat Medium"/>
                <a:cs typeface="Montserrat Medium"/>
                <a:sym typeface="Montserrat Medium"/>
              </a:rPr>
              <a:t>Varolgünes Y.B., Bereau1 T., Rudzinski J.F. Interpretable embeddings from molecular simulations using Gaussian mixture variational autoencoders // Machine Learning: Science and Technology. 2020. Vol. 1, No. 1. P. 120–141.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17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400" dirty="0">
                <a:latin typeface="Montserrat Medium"/>
                <a:ea typeface="Montserrat Medium"/>
                <a:cs typeface="Montserrat Medium"/>
                <a:sym typeface="Montserrat Medium"/>
              </a:rPr>
              <a:t>Спасибо за внимание!</a:t>
            </a:r>
            <a:endParaRPr sz="24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Montserrat Medium"/>
                <a:ea typeface="Montserrat Medium"/>
                <a:cs typeface="Montserrat Medium"/>
                <a:sym typeface="Montserrat Medium"/>
              </a:rPr>
              <a:t>Нефтепереработка как непрерывное производство</a:t>
            </a:r>
            <a:endParaRPr sz="2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" name="Нефтехимия в деталях. Пиролиз и полимеризация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1365CC7-0364-A8AB-07F3-FEA86038CF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005" y="1268146"/>
            <a:ext cx="5777989" cy="3250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175" y="824900"/>
            <a:ext cx="2710249" cy="17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>
                <a:latin typeface="Montserrat Medium"/>
                <a:ea typeface="Montserrat Medium"/>
                <a:cs typeface="Montserrat Medium"/>
                <a:sym typeface="Montserrat Medium"/>
              </a:rPr>
              <a:t>Постановка решаемой проблемы</a:t>
            </a:r>
            <a:endParaRPr sz="222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300875"/>
            <a:ext cx="4757100" cy="3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Объект</a:t>
            </a: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показания датчиков работы технологического оборудования.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 исследования</a:t>
            </a: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разработка алгоритма определения аномалии в работе технологического оборудования с целью повышения вероятности обнаружения смены режима работы технологического оборудования и снижения рисков, связанных с поломкой и выходом из строя оборудования и последующих экономических издержек.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125" y="2777900"/>
            <a:ext cx="3420895" cy="193937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200">
                <a:latin typeface="Montserrat Medium"/>
                <a:ea typeface="Montserrat Medium"/>
                <a:cs typeface="Montserrat Medium"/>
                <a:sym typeface="Montserrat Medium"/>
              </a:rPr>
              <a:t>Сбор и обработка данных</a:t>
            </a:r>
            <a:endParaRPr sz="2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70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Исходные данные:</a:t>
            </a:r>
            <a:endParaRPr sz="12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t="34927" r="30065" b="15629"/>
          <a:stretch/>
        </p:blipFill>
        <p:spPr>
          <a:xfrm>
            <a:off x="1440675" y="1843250"/>
            <a:ext cx="6262650" cy="27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4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363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Предобработанные данные:</a:t>
            </a:r>
            <a:endParaRPr sz="12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200">
                <a:latin typeface="Montserrat Medium"/>
                <a:ea typeface="Montserrat Medium"/>
                <a:cs typeface="Montserrat Medium"/>
                <a:sym typeface="Montserrat Medium"/>
              </a:rPr>
              <a:t>Сбор и обработка данных</a:t>
            </a:r>
            <a:endParaRPr sz="2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625" y="1744925"/>
            <a:ext cx="3694750" cy="31446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91" name="Google Shape;91;p17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5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8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График исходных данных на всем рассматриваемом промежутке</a:t>
            </a:r>
            <a:endParaRPr sz="21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l="8666" t="22605" r="12618" b="10374"/>
          <a:stretch/>
        </p:blipFill>
        <p:spPr>
          <a:xfrm>
            <a:off x="1662750" y="1241000"/>
            <a:ext cx="5818500" cy="31037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98" name="Google Shape;98;p18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6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" name="Google Shape;99;p18"/>
          <p:cNvSpPr txBox="1"/>
          <p:nvPr/>
        </p:nvSpPr>
        <p:spPr>
          <a:xfrm rot="-5400000">
            <a:off x="378725" y="2509425"/>
            <a:ext cx="187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Показания датчиков</a:t>
            </a:r>
            <a:endParaRPr sz="12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3249600" y="4463525"/>
            <a:ext cx="264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Время, дискретность 10 минут</a:t>
            </a:r>
            <a:endParaRPr sz="12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>
                <a:latin typeface="Montserrat Medium"/>
                <a:ea typeface="Montserrat Medium"/>
                <a:cs typeface="Montserrat Medium"/>
                <a:sym typeface="Montserrat Medium"/>
              </a:rPr>
              <a:t>Анализ и разметка данных </a:t>
            </a:r>
            <a:endParaRPr sz="2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7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300" y="1603913"/>
            <a:ext cx="5015900" cy="244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311700" y="2160000"/>
            <a:ext cx="36132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Разметка промежутков, содержащих аномалии и нормальные данные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>
                <a:latin typeface="Montserrat Medium"/>
                <a:ea typeface="Montserrat Medium"/>
                <a:cs typeface="Montserrat Medium"/>
                <a:sym typeface="Montserrat Medium"/>
              </a:rPr>
              <a:t>Модель кластеризации</a:t>
            </a:r>
            <a:endParaRPr sz="2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97300" cy="392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Метод k-средних</a:t>
            </a:r>
            <a:endParaRPr sz="15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Два исходных кластера: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3547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Medium"/>
              <a:buAutoNum type="arabicParenR"/>
            </a:pPr>
            <a:r>
              <a:rPr lang="ru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аномалии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354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Medium"/>
              <a:buAutoNum type="arabicParenR"/>
            </a:pPr>
            <a:r>
              <a:rPr lang="ru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нормальные данные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 этом, определить, какой из полученных кластеров относится к аномалиям, довольно тяжело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l="6810" t="35902" r="49501" b="16758"/>
          <a:stretch/>
        </p:blipFill>
        <p:spPr>
          <a:xfrm>
            <a:off x="3375825" y="1254338"/>
            <a:ext cx="2759150" cy="18722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16" name="Google Shape;116;p20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8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3547" y="1584925"/>
            <a:ext cx="3115800" cy="23478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>
                <a:latin typeface="Montserrat Medium"/>
                <a:ea typeface="Montserrat Medium"/>
                <a:cs typeface="Montserrat Medium"/>
                <a:sym typeface="Montserrat Medium"/>
              </a:rPr>
              <a:t>Статистические методы</a:t>
            </a:r>
            <a:endParaRPr sz="2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7000" cy="3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Расстояние Махаланобиса</a:t>
            </a:r>
            <a:endParaRPr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Расстояние Евклида</a:t>
            </a:r>
            <a:endParaRPr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3677650"/>
            <a:ext cx="2347325" cy="8441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7125" y="1564950"/>
            <a:ext cx="4450500" cy="254434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8709000" y="4743300"/>
            <a:ext cx="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9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794175"/>
            <a:ext cx="3451826" cy="6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/>
          <p:nvPr/>
        </p:nvSpPr>
        <p:spPr>
          <a:xfrm>
            <a:off x="2371650" y="4044525"/>
            <a:ext cx="148200" cy="13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692</Words>
  <Application>Microsoft Office PowerPoint</Application>
  <PresentationFormat>Экран (16:9)</PresentationFormat>
  <Paragraphs>113</Paragraphs>
  <Slides>18</Slides>
  <Notes>18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Roboto Mono</vt:lpstr>
      <vt:lpstr>Times New Roman</vt:lpstr>
      <vt:lpstr>Montserrat SemiBold</vt:lpstr>
      <vt:lpstr>Arial</vt:lpstr>
      <vt:lpstr>Montserrat Medium</vt:lpstr>
      <vt:lpstr>Simple Light</vt:lpstr>
      <vt:lpstr>Алгоритм определения аномальной работы технологического оборудования</vt:lpstr>
      <vt:lpstr>Нефтепереработка как непрерывное производство</vt:lpstr>
      <vt:lpstr>Постановка решаемой проблемы</vt:lpstr>
      <vt:lpstr>Сбор и обработка данных</vt:lpstr>
      <vt:lpstr>Сбор и обработка данных</vt:lpstr>
      <vt:lpstr>График исходных данных на всем рассматриваемом промежутке</vt:lpstr>
      <vt:lpstr>Анализ и разметка данных </vt:lpstr>
      <vt:lpstr>Модель кластеризации</vt:lpstr>
      <vt:lpstr>Статистические методы</vt:lpstr>
      <vt:lpstr>Статистика Хотеллинга Т </vt:lpstr>
      <vt:lpstr>Модель Хотеллинга Т </vt:lpstr>
      <vt:lpstr>Модель Хотеллинга Т </vt:lpstr>
      <vt:lpstr>Модель Автоэнкодера</vt:lpstr>
      <vt:lpstr>Модель Автоэнкодера</vt:lpstr>
      <vt:lpstr>Сравнение результатов моделей</vt:lpstr>
      <vt:lpstr>Сравнение результатов моделей</vt:lpstr>
      <vt:lpstr>Библиографический список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 определения аномальной работы технологического оборудования</dc:title>
  <cp:lastModifiedBy>Роман Кечиков</cp:lastModifiedBy>
  <cp:revision>8</cp:revision>
  <dcterms:modified xsi:type="dcterms:W3CDTF">2023-05-17T15:56:15Z</dcterms:modified>
</cp:coreProperties>
</file>