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56" r:id="rId2"/>
    <p:sldId id="278" r:id="rId3"/>
    <p:sldId id="279" r:id="rId4"/>
    <p:sldId id="273" r:id="rId5"/>
    <p:sldId id="274" r:id="rId6"/>
    <p:sldId id="282" r:id="rId7"/>
    <p:sldId id="289" r:id="rId8"/>
    <p:sldId id="283" r:id="rId9"/>
    <p:sldId id="290" r:id="rId10"/>
    <p:sldId id="291" r:id="rId11"/>
    <p:sldId id="265" r:id="rId12"/>
    <p:sldId id="288" r:id="rId13"/>
    <p:sldId id="277" r:id="rId14"/>
    <p:sldId id="284" r:id="rId15"/>
    <p:sldId id="266" r:id="rId16"/>
    <p:sldId id="292" r:id="rId17"/>
    <p:sldId id="293" r:id="rId18"/>
    <p:sldId id="281" r:id="rId19"/>
    <p:sldId id="28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нстантин Ушаков" initials="КУ" lastIdx="7" clrIdx="0">
    <p:extLst>
      <p:ext uri="{19B8F6BF-5375-455C-9EA6-DF929625EA0E}">
        <p15:presenceInfo xmlns:p15="http://schemas.microsoft.com/office/powerpoint/2012/main" userId="1c5ca5bb908c77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D3B76-6575-4B40-868F-D9E6EDE3B11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DA9D9-304A-4740-A314-FE378C31E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01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474F-39C0-463F-8ADF-437CE5D820C7}" type="datetime1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683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E0F4-BB2F-4908-BCB8-DF003D7CF9A3}" type="datetime1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0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445-388A-4D70-B4B6-6BCACECDADB4}" type="datetime1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436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0A06-F4C1-4F8C-A96C-0C17779A12F1}" type="datetime1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850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461C0-2634-40EB-A51B-D083E69C40F2}" type="datetime1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0184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9DE6-84AD-44DA-9054-85DAFCF50F8E}" type="datetime1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12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5526-185B-4197-91F5-D2810368F5F6}" type="datetime1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694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9173-F558-4F47-BA27-23CCAC1CCE1D}" type="datetime1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98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E70DF-5754-4E67-AFFA-BC1BE1C20D27}" type="datetime1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12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C95E-E966-4107-8890-2EF9EC6AA31C}" type="datetime1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86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FDF1-564A-483E-A994-10CCFC048262}" type="datetime1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48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02A-6301-412C-84ED-C12D5077CD11}" type="datetime1">
              <a:rPr lang="ru-RU" smtClean="0"/>
              <a:t>17.05.2023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3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2A46-E139-405C-9AB2-1A8DF3D43409}" type="datetime1">
              <a:rPr lang="ru-RU" smtClean="0"/>
              <a:t>17.05.2023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29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9B8-40DB-4EF6-8B28-8776FC8779BB}" type="datetime1">
              <a:rPr lang="ru-RU" smtClean="0"/>
              <a:t>17.05.2023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1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0B66-BA08-4D4F-95FC-1895924E7E69}" type="datetime1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5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67B4-6BEF-4718-B204-BA496E3BFB3A}" type="datetime1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8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A5744-325B-479D-9601-CA3AFA6A0863}" type="datetime1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402F752-D59E-4C7A-BEDF-A47368433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76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CD056-7F3D-4450-83E1-045E0B572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954338"/>
            <a:ext cx="8915399" cy="3823043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00000"/>
                </a:solidFill>
                <a:latin typeface="-apple-system"/>
              </a:rPr>
              <a:t>Исследование и разработка метода пространственной регистрации изображений</a:t>
            </a:r>
            <a:endParaRPr lang="ru-RU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BD88B5-501E-462B-BA6B-15FFF9C0B8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Ушаков Константин ФИТм-222</a:t>
            </a:r>
          </a:p>
          <a:p>
            <a:r>
              <a:rPr lang="ru-RU" dirty="0"/>
              <a:t>Руководитель: доц., канд. физ.-мат. наук</a:t>
            </a:r>
            <a:r>
              <a:rPr lang="en-US" dirty="0"/>
              <a:t> </a:t>
            </a:r>
            <a:r>
              <a:rPr lang="ru-RU" dirty="0"/>
              <a:t>Канева О.Н.</a:t>
            </a:r>
          </a:p>
        </p:txBody>
      </p:sp>
      <p:pic>
        <p:nvPicPr>
          <p:cNvPr id="4" name="Рисунок 3" descr="C:\Users\user\Desktop\ПРОФОРИЕНТАЦИЯ\Новая папка\Новая папка\ПмиФи лог.png">
            <a:extLst>
              <a:ext uri="{FF2B5EF4-FFF2-40B4-BE49-F238E27FC236}">
                <a16:creationId xmlns:a16="http://schemas.microsoft.com/office/drawing/2014/main" id="{51F065E6-5940-4794-9975-F7A1FADFA0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02" y="302487"/>
            <a:ext cx="1460625" cy="162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3D9E71-645C-4AD2-B385-B31C81575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95" y="419027"/>
            <a:ext cx="1460625" cy="138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7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624D1-0C41-4B61-9B9B-918CB7B78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4C5D25-A63D-4879-BD5B-A3652462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10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7F8C59-D2EE-4ACD-B18C-0ECC695F5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0" y="1671994"/>
            <a:ext cx="3969085" cy="17860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A7C154-0A9D-4591-86F9-436A0CB61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1994"/>
            <a:ext cx="3957256" cy="17807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DED7F2-B7DD-4218-AC9F-7853660B4C91}"/>
              </a:ext>
            </a:extLst>
          </p:cNvPr>
          <p:cNvSpPr txBox="1"/>
          <p:nvPr/>
        </p:nvSpPr>
        <p:spPr>
          <a:xfrm>
            <a:off x="1792940" y="1302662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Исходное изображение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7BE9E-36EB-4778-A18F-29E0B68AA076}"/>
              </a:ext>
            </a:extLst>
          </p:cNvPr>
          <p:cNvSpPr txBox="1"/>
          <p:nvPr/>
        </p:nvSpPr>
        <p:spPr>
          <a:xfrm>
            <a:off x="6096000" y="1302662"/>
            <a:ext cx="2869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Целевое изображение</a:t>
            </a: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E122681E-6555-4250-A815-DB9E2C619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10" y="3706565"/>
            <a:ext cx="6295143" cy="2832814"/>
          </a:xfrm>
        </p:spPr>
      </p:pic>
    </p:spTree>
    <p:extLst>
      <p:ext uri="{BB962C8B-B14F-4D97-AF65-F5344CB8AC3E}">
        <p14:creationId xmlns:p14="http://schemas.microsoft.com/office/powerpoint/2010/main" val="4002967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4C561-EA90-4E29-BF4A-B448DA5A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23427"/>
          </a:xfrm>
        </p:spPr>
        <p:txBody>
          <a:bodyPr/>
          <a:lstStyle/>
          <a:p>
            <a:r>
              <a:rPr lang="ru-RU" dirty="0"/>
              <a:t>Метрики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E314B90-2743-41D0-990F-1EB503DC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69B0254-64C9-4D48-B8E8-B4E9D21DF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054706"/>
              </p:ext>
            </p:extLst>
          </p:nvPr>
        </p:nvGraphicFramePr>
        <p:xfrm>
          <a:off x="851647" y="1556083"/>
          <a:ext cx="10804546" cy="41454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8285">
                  <a:extLst>
                    <a:ext uri="{9D8B030D-6E8A-4147-A177-3AD203B41FA5}">
                      <a16:colId xmlns:a16="http://schemas.microsoft.com/office/drawing/2014/main" val="4014606872"/>
                    </a:ext>
                  </a:extLst>
                </a:gridCol>
                <a:gridCol w="3161174">
                  <a:extLst>
                    <a:ext uri="{9D8B030D-6E8A-4147-A177-3AD203B41FA5}">
                      <a16:colId xmlns:a16="http://schemas.microsoft.com/office/drawing/2014/main" val="257866299"/>
                    </a:ext>
                  </a:extLst>
                </a:gridCol>
                <a:gridCol w="4825087">
                  <a:extLst>
                    <a:ext uri="{9D8B030D-6E8A-4147-A177-3AD203B41FA5}">
                      <a16:colId xmlns:a16="http://schemas.microsoft.com/office/drawing/2014/main" val="1834655317"/>
                    </a:ext>
                  </a:extLst>
                </a:gridCol>
              </a:tblGrid>
              <a:tr h="628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RMSE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 of good matches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4541631"/>
                  </a:ext>
                </a:extLst>
              </a:tr>
              <a:tr h="448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0.01602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3310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9834926"/>
                  </a:ext>
                </a:extLst>
              </a:tr>
              <a:tr h="448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0.01669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2795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8255610"/>
                  </a:ext>
                </a:extLst>
              </a:tr>
              <a:tr h="4081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0.01403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1796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7602935"/>
                  </a:ext>
                </a:extLst>
              </a:tr>
              <a:tr h="448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0.017126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3037284"/>
                  </a:ext>
                </a:extLst>
              </a:tr>
              <a:tr h="448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0.01461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6274411"/>
                  </a:ext>
                </a:extLst>
              </a:tr>
              <a:tr h="4155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1626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7978312"/>
                  </a:ext>
                </a:extLst>
              </a:tr>
              <a:tr h="448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0.01507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3783968"/>
                  </a:ext>
                </a:extLst>
              </a:tr>
              <a:tr h="448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0.02615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1190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2859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722DB-281B-4AB0-9962-D068DC80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использование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3F40EB-248C-4DC6-BF4E-0C3525686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Наложение изображений друг на друга</a:t>
            </a:r>
          </a:p>
          <a:p>
            <a:pPr lvl="1"/>
            <a:r>
              <a:rPr lang="ru-RU" sz="2200" dirty="0"/>
              <a:t>Слияние изображений</a:t>
            </a:r>
          </a:p>
          <a:p>
            <a:pPr marL="457200" lvl="1" indent="0">
              <a:buNone/>
            </a:pPr>
            <a:endParaRPr lang="ru-RU" sz="2200" dirty="0"/>
          </a:p>
          <a:p>
            <a:r>
              <a:rPr lang="ru-RU" sz="2400" dirty="0"/>
              <a:t>Анализ данных со спутника</a:t>
            </a:r>
          </a:p>
          <a:p>
            <a:pPr lvl="1"/>
            <a:r>
              <a:rPr lang="ru-RU" sz="2200" dirty="0"/>
              <a:t>Использование в картах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BE2A0E-174C-4F2F-97F0-1737D5BB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630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F59DA-6359-46FE-A423-D75D4BD2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Используемые 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221326-503E-413F-8081-7EB8F6733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91855"/>
            <a:ext cx="8915400" cy="4119367"/>
          </a:xfrm>
        </p:spPr>
        <p:txBody>
          <a:bodyPr>
            <a:normAutofit/>
          </a:bodyPr>
          <a:lstStyle/>
          <a:p>
            <a:pPr algn="just" fontAlgn="base">
              <a:lnSpc>
                <a:spcPct val="115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Lowe D. Distinctive Image Features from Scale-Invariant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Keypoints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// International Journal of Computer Vision, 2004. P. 28.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Bay H.,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Tuytelaars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T., Luc V. SURF: Speed Up Robust Features // Computer Vision-ECCV 2006. 26 July 2006. P. 15.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Rublee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Rabaud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Konolige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K., [etc.] ORB: an efficient alternative to SIFT or SURF // Proceedings of the IEEE International Conference on Computer Vision. 01 November 2011. P. 2564–2571.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Fernandez P. Fast Explicit Diffusion for Accelerated Features in Nonlinear Scale Spaces // Proceedings of the British Machine Vision Conference. BMVA Press, 09 September 2013. P. 11.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974B4B-0A70-4587-B494-01589129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419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F59DA-6359-46FE-A423-D75D4BD2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Используемые 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221326-503E-413F-8081-7EB8F6733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91855"/>
            <a:ext cx="8915400" cy="4119367"/>
          </a:xfrm>
        </p:spPr>
        <p:txBody>
          <a:bodyPr>
            <a:normAutofit/>
          </a:bodyPr>
          <a:lstStyle/>
          <a:p>
            <a:pPr algn="just" fontAlgn="base">
              <a:lnSpc>
                <a:spcPct val="115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Vijayan V.,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Pushpalatha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K. FLANN Based Matching with SIFT Descriptors for Drowsy Features Extraction // Fifth International Conference on Image Information Processing (ICIIP). 01 November 2019. P. 600–605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Canny J. A Computational Approach to Edge Detection. // Transactions on Pattern Analysis and Machine Intelligence. Vol. PAMI-8, No. 6. November 1986. P. 20.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974B4B-0A70-4587-B494-01589129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71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23955-D625-4B15-90F3-CB2C90D68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277663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Спасибо за внимание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6C625B-46E6-42D0-87E7-A74AFA81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18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03499-D9E8-41FA-805A-13197A17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</a:t>
            </a:r>
            <a:r>
              <a:rPr lang="en-US" dirty="0"/>
              <a:t>SIFT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68A34C-1922-4E76-B895-FF0AB9890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15978"/>
            <a:ext cx="8915400" cy="4981075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rgbClr val="292929"/>
                </a:solidFill>
                <a:latin typeface="source-serif-pro"/>
              </a:rPr>
              <a:t>Главными преимуществами метода </a:t>
            </a:r>
            <a:r>
              <a:rPr lang="en-US" sz="2400" dirty="0">
                <a:solidFill>
                  <a:srgbClr val="292929"/>
                </a:solidFill>
                <a:latin typeface="source-serif-pro"/>
              </a:rPr>
              <a:t>SIFT </a:t>
            </a:r>
            <a:r>
              <a:rPr lang="ru-RU" sz="2400" dirty="0">
                <a:solidFill>
                  <a:srgbClr val="292929"/>
                </a:solidFill>
                <a:latin typeface="source-serif-pro"/>
              </a:rPr>
              <a:t>являются:</a:t>
            </a:r>
            <a:endParaRPr lang="en-US" sz="2400" b="0" i="0" dirty="0">
              <a:solidFill>
                <a:srgbClr val="292929"/>
              </a:solidFill>
              <a:effectLst/>
              <a:latin typeface="source-serif-pr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292929"/>
                </a:solidFill>
                <a:effectLst/>
                <a:latin typeface="source-serif-pro"/>
              </a:rPr>
              <a:t>Локальность</a:t>
            </a:r>
            <a:r>
              <a:rPr lang="en-US" sz="2400" b="1" i="0" dirty="0">
                <a:solidFill>
                  <a:srgbClr val="292929"/>
                </a:solidFill>
                <a:effectLst/>
                <a:latin typeface="source-serif-pro"/>
              </a:rPr>
              <a:t>: </a:t>
            </a:r>
            <a:r>
              <a:rPr lang="ru-RU" sz="2400" b="0" i="0" dirty="0">
                <a:solidFill>
                  <a:srgbClr val="292929"/>
                </a:solidFill>
                <a:effectLst/>
                <a:latin typeface="source-serif-pro"/>
              </a:rPr>
              <a:t>Признаки устойчивы перекрытию и беспорядку (без предварительной сегментации)</a:t>
            </a:r>
            <a:endParaRPr lang="en-US" sz="2400" b="0" i="0" dirty="0">
              <a:solidFill>
                <a:srgbClr val="292929"/>
              </a:solidFill>
              <a:effectLst/>
              <a:latin typeface="source-serif-pr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292929"/>
                </a:solidFill>
                <a:latin typeface="source-serif-pro"/>
              </a:rPr>
              <a:t>Уникальность</a:t>
            </a:r>
            <a:r>
              <a:rPr lang="en-US" sz="2400" b="1" i="0" dirty="0">
                <a:solidFill>
                  <a:srgbClr val="292929"/>
                </a:solidFill>
                <a:effectLst/>
                <a:latin typeface="source-serif-pro"/>
              </a:rPr>
              <a:t>: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source-serif-pro"/>
              </a:rPr>
              <a:t> </a:t>
            </a:r>
            <a:r>
              <a:rPr lang="ru-RU" sz="2400" b="0" i="0" dirty="0">
                <a:solidFill>
                  <a:srgbClr val="292929"/>
                </a:solidFill>
                <a:effectLst/>
                <a:latin typeface="source-serif-pro"/>
              </a:rPr>
              <a:t>Индивидуальные признаки могут быть сопоставлены с большой базой данных объектов</a:t>
            </a:r>
            <a:endParaRPr lang="en-US" sz="2400" b="0" i="0" dirty="0">
              <a:solidFill>
                <a:srgbClr val="292929"/>
              </a:solidFill>
              <a:effectLst/>
              <a:latin typeface="source-serif-pr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292929"/>
                </a:solidFill>
                <a:latin typeface="source-serif-pro"/>
              </a:rPr>
              <a:t>Количество</a:t>
            </a:r>
            <a:r>
              <a:rPr lang="en-US" sz="2400" b="1" i="0" dirty="0">
                <a:solidFill>
                  <a:srgbClr val="292929"/>
                </a:solidFill>
                <a:effectLst/>
                <a:latin typeface="source-serif-pro"/>
              </a:rPr>
              <a:t>: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source-serif-pro"/>
              </a:rPr>
              <a:t> </a:t>
            </a:r>
            <a:r>
              <a:rPr lang="ru-RU" sz="2400" b="0" i="0" dirty="0">
                <a:solidFill>
                  <a:srgbClr val="292929"/>
                </a:solidFill>
                <a:effectLst/>
                <a:latin typeface="source-serif-pro"/>
              </a:rPr>
              <a:t>Множество признаков может быть сгенерировано даже для небольших объектов</a:t>
            </a:r>
            <a:endParaRPr lang="en-US" sz="2400" b="0" i="0" dirty="0">
              <a:solidFill>
                <a:srgbClr val="292929"/>
              </a:solidFill>
              <a:effectLst/>
              <a:latin typeface="source-serif-pr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292929"/>
                </a:solidFill>
                <a:latin typeface="source-serif-pro"/>
              </a:rPr>
              <a:t>Эффективность</a:t>
            </a:r>
            <a:r>
              <a:rPr lang="en-US" sz="2400" b="1" i="0" dirty="0">
                <a:solidFill>
                  <a:srgbClr val="292929"/>
                </a:solidFill>
                <a:effectLst/>
                <a:latin typeface="source-serif-pro"/>
              </a:rPr>
              <a:t>: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source-serif-pro"/>
              </a:rPr>
              <a:t> </a:t>
            </a:r>
            <a:r>
              <a:rPr lang="ru-RU" sz="2400" b="0" i="0" dirty="0">
                <a:solidFill>
                  <a:srgbClr val="292929"/>
                </a:solidFill>
                <a:effectLst/>
                <a:latin typeface="source-serif-pro"/>
              </a:rPr>
              <a:t>Близкое к реальному времени</a:t>
            </a:r>
            <a:endParaRPr lang="en-US" sz="2400" b="0" i="0" dirty="0">
              <a:solidFill>
                <a:srgbClr val="292929"/>
              </a:solidFill>
              <a:effectLst/>
              <a:latin typeface="source-serif-pr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292929"/>
                </a:solidFill>
                <a:effectLst/>
                <a:latin typeface="source-serif-pro"/>
              </a:rPr>
              <a:t>Расширяемость</a:t>
            </a:r>
            <a:r>
              <a:rPr lang="en-US" sz="2400" b="1" i="0" dirty="0">
                <a:solidFill>
                  <a:srgbClr val="292929"/>
                </a:solidFill>
                <a:effectLst/>
                <a:latin typeface="source-serif-pro"/>
              </a:rPr>
              <a:t>: </a:t>
            </a:r>
            <a:r>
              <a:rPr lang="ru-RU" sz="2400" b="0" i="0" dirty="0">
                <a:solidFill>
                  <a:srgbClr val="292929"/>
                </a:solidFill>
                <a:effectLst/>
                <a:latin typeface="source-serif-pro"/>
              </a:rPr>
              <a:t>Может быть легко расширен до широкого спектра различных типов признаков, каждый из которых повышает надежность алгоритма</a:t>
            </a:r>
            <a:endParaRPr lang="en-US" sz="2400" b="0" i="0" dirty="0">
              <a:solidFill>
                <a:srgbClr val="292929"/>
              </a:solidFill>
              <a:effectLst/>
              <a:latin typeface="source-serif-pro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9044C9-E312-455C-BFD5-015F7872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415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61270-3BDE-4E6F-BD19-5A9920AE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15932"/>
          </a:xfrm>
        </p:spPr>
        <p:txBody>
          <a:bodyPr/>
          <a:lstStyle/>
          <a:p>
            <a:r>
              <a:rPr lang="ru-RU" dirty="0" err="1"/>
              <a:t>BFMatcher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800CB9-BD4C-4950-9672-4B7B9859B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40043"/>
            <a:ext cx="8915400" cy="4940968"/>
          </a:xfrm>
        </p:spPr>
        <p:txBody>
          <a:bodyPr>
            <a:noAutofit/>
          </a:bodyPr>
          <a:lstStyle/>
          <a:p>
            <a:r>
              <a:rPr lang="ru-RU" sz="2000" dirty="0"/>
              <a:t>Функция </a:t>
            </a:r>
            <a:r>
              <a:rPr lang="ru-RU" sz="2000" dirty="0" err="1"/>
              <a:t>BFMatcher</a:t>
            </a:r>
            <a:r>
              <a:rPr lang="ru-RU" sz="2000" dirty="0"/>
              <a:t>() используется при сопоставлении объектов и используется для сопоставления объектов на одном изображении с другим изображением. </a:t>
            </a:r>
            <a:r>
              <a:rPr lang="ru-RU" sz="2000" dirty="0" err="1"/>
              <a:t>BFMatcher</a:t>
            </a:r>
            <a:r>
              <a:rPr lang="ru-RU" sz="2000" dirty="0"/>
              <a:t> относится к методу сопоставления методом грубой силы, который является вычислением расстояния, используемым для сопоставления дескриптора одного объекта из первого набора с каждым из других объектов во втором наборе. Затем возвращается ближайшее значение.</a:t>
            </a:r>
            <a:endParaRPr lang="en-US" sz="2000" dirty="0"/>
          </a:p>
          <a:p>
            <a:r>
              <a:rPr lang="ru-RU" sz="2000" dirty="0"/>
              <a:t>Для каждого дескриптора в первом наборе этот </a:t>
            </a:r>
            <a:r>
              <a:rPr lang="ru-RU" sz="2000" dirty="0" err="1"/>
              <a:t>сопоставитель</a:t>
            </a:r>
            <a:r>
              <a:rPr lang="ru-RU" sz="2000" dirty="0"/>
              <a:t> находит ближайший дескриптор во втором наборе, пробуя каждый из них. Это средство сопоставления дескрипторов поддерживает маскировку допустимых совпадений наборов дескрипторов. Итак, чтобы реализовать эту функцию, наша цель состоит в том, чтобы найти наиболее близкий дескриптор из набора признаков одного изображения к набору признаков другого изображения.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7EBDF9-031D-4F1E-819F-FA49BE85E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522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30043-94BB-4F3E-8ABD-19ED1B9C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Оператор </a:t>
            </a:r>
            <a:r>
              <a:rPr lang="ru-RU" dirty="0" err="1"/>
              <a:t>Кэнни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2CCE47B-FAE7-4CAE-9378-9B83AA007D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1. Сглаживание</a:t>
                </a:r>
                <a:r>
                  <a:rPr lang="en-US" dirty="0"/>
                  <a:t>. </a:t>
                </a:r>
                <a:r>
                  <a:rPr lang="ru-RU" dirty="0"/>
                  <a:t>Фильтр, хорошо приближающий к первой производной </a:t>
                </a:r>
                <a:r>
                  <a:rPr lang="ru-RU" dirty="0" err="1"/>
                  <a:t>Гауссианы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=1.4</m:t>
                    </m:r>
                  </m:oMath>
                </a14:m>
                <a:r>
                  <a:rPr lang="en-US" dirty="0"/>
                  <a:t>:</a:t>
                </a:r>
                <a:endParaRPr lang="ru-RU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159</m:t>
                        </m:r>
                      </m:den>
                    </m:f>
                    <m:d>
                      <m:d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e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e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e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e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r>
                      <a:rPr lang="ru-RU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ru-RU" dirty="0"/>
              </a:p>
              <a:p>
                <a:r>
                  <a:rPr lang="ru-RU" b="0" dirty="0">
                    <a:latin typeface="Cambria Math" panose="02040503050406030204" pitchFamily="18" charset="0"/>
                  </a:rPr>
                  <a:t>2. П</a:t>
                </a:r>
                <a:r>
                  <a:rPr lang="ru-RU" dirty="0">
                    <a:latin typeface="Cambria Math" panose="02040503050406030204" pitchFamily="18" charset="0"/>
                  </a:rPr>
                  <a:t>оиск градиентов</a:t>
                </a:r>
              </a:p>
              <a:p>
                <a:r>
                  <a:rPr lang="ru-RU" b="0" dirty="0">
                    <a:latin typeface="Cambria Math" panose="02040503050406030204" pitchFamily="18" charset="0"/>
                  </a:rPr>
                  <a:t>3. Подавление максимумов</a:t>
                </a:r>
              </a:p>
              <a:p>
                <a:r>
                  <a:rPr lang="ru-RU" dirty="0">
                    <a:latin typeface="Cambria Math" panose="02040503050406030204" pitchFamily="18" charset="0"/>
                  </a:rPr>
                  <a:t>4. Двойная пороговая фильтрация</a:t>
                </a:r>
              </a:p>
              <a:p>
                <a:r>
                  <a:rPr lang="ru-RU" b="0" dirty="0">
                    <a:latin typeface="Cambria Math" panose="02040503050406030204" pitchFamily="18" charset="0"/>
                  </a:rPr>
                  <a:t>5. Трассировка области неоднозначности</a:t>
                </a:r>
                <a:endParaRPr lang="en-US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2CCE47B-FAE7-4CAE-9378-9B83AA007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9" t="-8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8DFD02-202A-4AB6-BC5F-33C5C4A2E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020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C86D0-7F85-49C5-9696-8EC11608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Операторы выделения границ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97553-2152-4881-8179-3D5EFAFDD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Методы первого порядка:</a:t>
            </a:r>
          </a:p>
          <a:p>
            <a:pPr lvl="1"/>
            <a:r>
              <a:rPr lang="ru-RU" dirty="0"/>
              <a:t>Оператор </a:t>
            </a:r>
            <a:r>
              <a:rPr lang="ru-RU" dirty="0" err="1"/>
              <a:t>Собеля</a:t>
            </a:r>
            <a:endParaRPr lang="ru-RU" dirty="0"/>
          </a:p>
          <a:p>
            <a:pPr lvl="1"/>
            <a:r>
              <a:rPr lang="ru-RU" dirty="0"/>
              <a:t>Оператор </a:t>
            </a:r>
            <a:r>
              <a:rPr lang="ru-RU" dirty="0" err="1"/>
              <a:t>Кэнни</a:t>
            </a:r>
            <a:r>
              <a:rPr lang="ru-RU" dirty="0"/>
              <a:t> </a:t>
            </a:r>
          </a:p>
          <a:p>
            <a:pPr lvl="1"/>
            <a:r>
              <a:rPr lang="ru-RU" dirty="0"/>
              <a:t>Другие градиентные методы</a:t>
            </a:r>
          </a:p>
          <a:p>
            <a:endParaRPr lang="ru-RU" dirty="0"/>
          </a:p>
          <a:p>
            <a:r>
              <a:rPr lang="ru-RU" dirty="0"/>
              <a:t>Методы второго порядка:</a:t>
            </a:r>
          </a:p>
          <a:p>
            <a:pPr lvl="1"/>
            <a:r>
              <a:rPr lang="ru-RU" dirty="0"/>
              <a:t>Оператор </a:t>
            </a:r>
            <a:r>
              <a:rPr lang="ru-RU" dirty="0" err="1"/>
              <a:t>Марра-Хилдрет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967647-9C1D-43FA-98F7-E1AAC575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71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01A2F-1E27-4F69-A3BC-DB0C2A4C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Регистрация изображений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F74242-E8AA-40C8-AE03-E6305623E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48118"/>
            <a:ext cx="8915400" cy="4485772"/>
          </a:xfrm>
        </p:spPr>
        <p:txBody>
          <a:bodyPr>
            <a:normAutofit/>
          </a:bodyPr>
          <a:lstStyle/>
          <a:p>
            <a:r>
              <a:rPr lang="ru-RU" sz="2400" dirty="0"/>
              <a:t>Пространственная – совмещение в пространстве. Примеры:</a:t>
            </a:r>
          </a:p>
          <a:p>
            <a:pPr lvl="1"/>
            <a:r>
              <a:rPr lang="ru-RU" sz="2000" dirty="0"/>
              <a:t>Фотоснимки с разных ракурсов объекта</a:t>
            </a:r>
          </a:p>
          <a:p>
            <a:pPr lvl="1"/>
            <a:r>
              <a:rPr lang="ru-RU" sz="2000" dirty="0"/>
              <a:t>Фотоснимки разных типов (КТ, МРТ) объекта</a:t>
            </a:r>
          </a:p>
          <a:p>
            <a:pPr lvl="1"/>
            <a:endParaRPr lang="ru-RU" sz="2000" dirty="0"/>
          </a:p>
          <a:p>
            <a:r>
              <a:rPr lang="ru-RU" sz="2400" dirty="0"/>
              <a:t>Временная – совмещение изображений одной и той же сцены но сделанных в разное время. Примеры:</a:t>
            </a:r>
          </a:p>
          <a:p>
            <a:pPr lvl="1"/>
            <a:r>
              <a:rPr lang="ru-RU" sz="2000" dirty="0"/>
              <a:t>Фотоснимки объекта в разное время суток с одного ракурса</a:t>
            </a:r>
          </a:p>
          <a:p>
            <a:pPr lvl="1"/>
            <a:r>
              <a:rPr lang="ru-RU" sz="2000" dirty="0"/>
              <a:t>Парные фотоснимки, сделанные практически мгновенно</a:t>
            </a:r>
          </a:p>
          <a:p>
            <a:pPr lvl="2"/>
            <a:r>
              <a:rPr lang="ru-RU" sz="1800" dirty="0"/>
              <a:t>Мультисъемка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CD1DB3-5473-4CF5-9722-EB675889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22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134D5-F034-4EC8-9228-9063E3DB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исходных данных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46BD6-1A31-44E3-9CC3-A51BE36A6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3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6F2234A-F4D4-4F2A-89A0-816760A62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579" y="5114364"/>
            <a:ext cx="4616463" cy="13491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Исходное изображение – к нему применяются преобразования перспективы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BAA7E98-12C7-4507-8399-69DA9FF7D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043" y="1293810"/>
            <a:ext cx="5824214" cy="365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BFEFC23-85DF-4522-B13F-10440A65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7" y="1293810"/>
            <a:ext cx="5534526" cy="365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4">
            <a:extLst>
              <a:ext uri="{FF2B5EF4-FFF2-40B4-BE49-F238E27FC236}">
                <a16:creationId xmlns:a16="http://schemas.microsoft.com/office/drawing/2014/main" id="{F5CEB7DB-8A87-485E-BCCD-38B51C5AA7A7}"/>
              </a:ext>
            </a:extLst>
          </p:cNvPr>
          <p:cNvSpPr txBox="1">
            <a:spLocks/>
          </p:cNvSpPr>
          <p:nvPr/>
        </p:nvSpPr>
        <p:spPr>
          <a:xfrm>
            <a:off x="5928042" y="5105400"/>
            <a:ext cx="5728969" cy="1349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Целевое изображение – фиксируется</a:t>
            </a:r>
          </a:p>
        </p:txBody>
      </p:sp>
    </p:spTree>
    <p:extLst>
      <p:ext uri="{BB962C8B-B14F-4D97-AF65-F5344CB8AC3E}">
        <p14:creationId xmlns:p14="http://schemas.microsoft.com/office/powerpoint/2010/main" val="414102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00E47-EA79-4E58-8047-A0F97FF7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Концепция решения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70E7AE-535F-429B-BEF6-E65DB304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4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3BB8F-8AB0-4ED8-B23A-F7B02A84FE8E}"/>
              </a:ext>
            </a:extLst>
          </p:cNvPr>
          <p:cNvSpPr txBox="1"/>
          <p:nvPr/>
        </p:nvSpPr>
        <p:spPr>
          <a:xfrm>
            <a:off x="1107029" y="1720334"/>
            <a:ext cx="9977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Алгоритм пространственной регистрации изображений помечен оранжевым</a:t>
            </a: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C3050E-562F-4287-95E0-3E4DB95F5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1" y="2281237"/>
            <a:ext cx="10542936" cy="267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00E47-EA79-4E58-8047-A0F97FF7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предобработки изображений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70E7AE-535F-429B-BEF6-E65DB304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5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C52B6D-41F1-424B-BE62-E9BF5DEA9144}"/>
                  </a:ext>
                </a:extLst>
              </p:cNvPr>
              <p:cNvSpPr txBox="1"/>
              <p:nvPr/>
            </p:nvSpPr>
            <p:spPr>
              <a:xfrm>
                <a:off x="2592924" y="1905000"/>
                <a:ext cx="8604465" cy="3980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400" dirty="0"/>
                  <a:t>Переводим в черно-белую палитру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400" dirty="0"/>
                  <a:t>Используем методы выделения границ (оператор </a:t>
                </a:r>
                <a:r>
                  <a:rPr lang="ru-RU" sz="2400" dirty="0" err="1"/>
                  <a:t>Кэнни</a:t>
                </a:r>
                <a:r>
                  <a:rPr lang="ru-RU" sz="2400" dirty="0"/>
                  <a:t>) с некоторым коэффициентом </a:t>
                </a:r>
                <a:r>
                  <a:rPr lang="en-US" sz="2400" dirty="0"/>
                  <a:t>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𝐶𝑎𝑛𝑛𝑦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𝑟𝑒𝑠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𝐶𝑎𝑛𝑛𝑦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C52B6D-41F1-424B-BE62-E9BF5DEA9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924" y="1905000"/>
                <a:ext cx="8604465" cy="3980064"/>
              </a:xfrm>
              <a:prstGeom prst="rect">
                <a:avLst/>
              </a:prstGeom>
              <a:blipFill>
                <a:blip r:embed="rId2"/>
                <a:stretch>
                  <a:fillRect l="-921" t="-12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61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9DB1D-DC6F-4656-954D-9F102643C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применения оператора </a:t>
            </a:r>
            <a:r>
              <a:rPr lang="ru-RU" dirty="0" err="1"/>
              <a:t>Кэнни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D7973A3-DFAE-4156-BBC9-1DEE06D21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4999"/>
            <a:ext cx="8911687" cy="4751905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73A4C1-C26F-4633-8C9D-B19FCCF5E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523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4E8B7-92AB-4C31-8019-0525D72FC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оператора </a:t>
            </a:r>
            <a:r>
              <a:rPr lang="ru-RU" dirty="0" err="1"/>
              <a:t>Кэнни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9EA99E-30DE-428D-A24B-EB856466A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Хорошее выделение границ (сигнал/шум)</a:t>
            </a:r>
          </a:p>
          <a:p>
            <a:endParaRPr lang="ru-RU" sz="2400" dirty="0"/>
          </a:p>
          <a:p>
            <a:r>
              <a:rPr lang="ru-RU" sz="2400" dirty="0"/>
              <a:t>Хорошая локализация (точность)</a:t>
            </a:r>
          </a:p>
          <a:p>
            <a:endParaRPr lang="ru-RU" sz="2400" dirty="0"/>
          </a:p>
          <a:p>
            <a:r>
              <a:rPr lang="ru-RU" sz="2400" dirty="0"/>
              <a:t>Единственность отклика на одну границу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C7FB4B-EA45-4D70-A38E-939966DB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28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7590E-6AFF-48DD-BBA9-AD384857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поиска ключевых точек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6F251A-4866-41BA-ACC0-DFCA216CB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SIFT (</a:t>
            </a:r>
            <a:r>
              <a:rPr lang="ru-RU" sz="2400" dirty="0"/>
              <a:t>Масштабно-инвариантная трансформация признаков</a:t>
            </a:r>
            <a:r>
              <a:rPr lang="en-US" sz="2400" dirty="0"/>
              <a:t>)</a:t>
            </a:r>
            <a:r>
              <a:rPr lang="ru-RU" sz="2400" dirty="0"/>
              <a:t> -</a:t>
            </a:r>
            <a:r>
              <a:rPr lang="en-US" sz="2400" dirty="0"/>
              <a:t> </a:t>
            </a:r>
            <a:r>
              <a:rPr lang="ru-RU" sz="2400" dirty="0"/>
              <a:t>это алгоритм для обнаружения, описания и сопоставления локальных объектов на изображениях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SURF (</a:t>
            </a:r>
            <a:r>
              <a:rPr lang="ru-RU" sz="2400" dirty="0"/>
              <a:t>Ускоренные и надежные признаки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ORB (</a:t>
            </a:r>
            <a:r>
              <a:rPr lang="ru-RU" sz="2400" dirty="0"/>
              <a:t>Основана на алгоритмах </a:t>
            </a:r>
            <a:r>
              <a:rPr lang="en-US" sz="2400" dirty="0"/>
              <a:t>FAST, BRIEF)</a:t>
            </a:r>
          </a:p>
          <a:p>
            <a:endParaRPr lang="en-US" sz="2400" dirty="0"/>
          </a:p>
          <a:p>
            <a:r>
              <a:rPr lang="en-US" sz="2400" dirty="0"/>
              <a:t>AKAZE (</a:t>
            </a:r>
            <a:r>
              <a:rPr lang="ru-RU" sz="2400" dirty="0"/>
              <a:t>Основана на алгоритме </a:t>
            </a:r>
            <a:r>
              <a:rPr lang="en-US" sz="2400" dirty="0"/>
              <a:t>KAZE)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0D699B-D67C-40FE-9829-98FA3DEF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892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7590E-6AFF-48DD-BBA9-AD384857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совмещения признаков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6F251A-4866-41BA-ACC0-DFCA216CB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BFMatcher</a:t>
            </a:r>
            <a:r>
              <a:rPr lang="en-US" sz="2400" dirty="0"/>
              <a:t> (Brute-Force Matching) – </a:t>
            </a:r>
            <a:r>
              <a:rPr lang="ru-RU" sz="2400" dirty="0"/>
              <a:t>используется при сопоставлении объектов и используется для сопоставления объектов на одном изображении с другим изображением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dirty="0"/>
              <a:t>FLANN based matcher</a:t>
            </a:r>
            <a:r>
              <a:rPr lang="ru-RU" sz="2400" dirty="0"/>
              <a:t> (Быстрая библиотека для аппроксимации ближайших соседей)</a:t>
            </a:r>
          </a:p>
          <a:p>
            <a:pPr lvl="1"/>
            <a:r>
              <a:rPr lang="ru-RU" sz="2200" dirty="0"/>
              <a:t>Лучше в условиях больших наборов данных, чем </a:t>
            </a:r>
            <a:r>
              <a:rPr lang="en-US" sz="2200" dirty="0" err="1"/>
              <a:t>BFMatcher</a:t>
            </a:r>
            <a:endParaRPr lang="en-US" sz="2200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0D699B-D67C-40FE-9829-98FA3DEF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F752-D59E-4C7A-BEDF-A4736843360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6232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1701</TotalTime>
  <Words>780</Words>
  <Application>Microsoft Office PowerPoint</Application>
  <PresentationFormat>Широкоэкранный</PresentationFormat>
  <Paragraphs>134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-apple-system</vt:lpstr>
      <vt:lpstr>Arial</vt:lpstr>
      <vt:lpstr>Calibri</vt:lpstr>
      <vt:lpstr>Cambria Math</vt:lpstr>
      <vt:lpstr>Century Gothic</vt:lpstr>
      <vt:lpstr>source-serif-pro</vt:lpstr>
      <vt:lpstr>Times New Roman</vt:lpstr>
      <vt:lpstr>Wingdings 3</vt:lpstr>
      <vt:lpstr>Легкий дым</vt:lpstr>
      <vt:lpstr>Исследование и разработка метода пространственной регистрации изображений</vt:lpstr>
      <vt:lpstr>Регистрация изображений</vt:lpstr>
      <vt:lpstr>Пример исходных данных</vt:lpstr>
      <vt:lpstr>Концепция решения</vt:lpstr>
      <vt:lpstr>Этап предобработки изображений</vt:lpstr>
      <vt:lpstr>Пример применения оператора Кэнни</vt:lpstr>
      <vt:lpstr>Преимущества оператора Кэнни</vt:lpstr>
      <vt:lpstr>Этап поиска ключевых точек</vt:lpstr>
      <vt:lpstr>Этап совмещения признаков</vt:lpstr>
      <vt:lpstr>Результаты</vt:lpstr>
      <vt:lpstr>Метрики</vt:lpstr>
      <vt:lpstr>Дальнейшее использование</vt:lpstr>
      <vt:lpstr>Используемые источники</vt:lpstr>
      <vt:lpstr>Используемые источники</vt:lpstr>
      <vt:lpstr>Спасибо за внимание</vt:lpstr>
      <vt:lpstr>Преимущества SIFT</vt:lpstr>
      <vt:lpstr>BFMatcher</vt:lpstr>
      <vt:lpstr>Оператор Кэнни</vt:lpstr>
      <vt:lpstr>Операторы выделения границ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и реализация сервиса, строящего тематический профиль преподавателя</dc:title>
  <dc:creator>Константин Ушаков</dc:creator>
  <cp:lastModifiedBy>Константин Ушаков</cp:lastModifiedBy>
  <cp:revision>110</cp:revision>
  <dcterms:created xsi:type="dcterms:W3CDTF">2021-09-27T10:47:09Z</dcterms:created>
  <dcterms:modified xsi:type="dcterms:W3CDTF">2023-05-17T15:39:41Z</dcterms:modified>
</cp:coreProperties>
</file>